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24" r:id="rId2"/>
    <p:sldId id="316" r:id="rId3"/>
    <p:sldId id="327" r:id="rId4"/>
    <p:sldId id="328" r:id="rId5"/>
    <p:sldId id="330" r:id="rId6"/>
    <p:sldId id="325" r:id="rId7"/>
    <p:sldId id="334" r:id="rId8"/>
    <p:sldId id="331" r:id="rId9"/>
    <p:sldId id="333" r:id="rId10"/>
    <p:sldId id="329" r:id="rId11"/>
    <p:sldId id="332" r:id="rId12"/>
  </p:sldIdLst>
  <p:sldSz cx="12192000" cy="6858000"/>
  <p:notesSz cx="666273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21"/>
    <a:srgbClr val="702E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80" autoAdjust="0"/>
    <p:restoredTop sz="63721" autoAdjust="0"/>
  </p:normalViewPr>
  <p:slideViewPr>
    <p:cSldViewPr>
      <p:cViewPr varScale="1">
        <p:scale>
          <a:sx n="74" d="100"/>
          <a:sy n="74" d="100"/>
        </p:scale>
        <p:origin x="7662"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2"/>
            <a:ext cx="2887186"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4012" y="2"/>
            <a:ext cx="2887186" cy="496332"/>
          </a:xfrm>
          <a:prstGeom prst="rect">
            <a:avLst/>
          </a:prstGeom>
        </p:spPr>
        <p:txBody>
          <a:bodyPr vert="horz" lIns="91440" tIns="45720" rIns="91440" bIns="45720" rtlCol="0"/>
          <a:lstStyle>
            <a:lvl1pPr algn="r">
              <a:defRPr sz="1200"/>
            </a:lvl1pPr>
          </a:lstStyle>
          <a:p>
            <a:fld id="{CBD23673-5AD9-48FA-BB99-1C908B404AC9}" type="datetimeFigureOut">
              <a:rPr lang="sv-SE" smtClean="0"/>
              <a:t>2020-03-04</a:t>
            </a:fld>
            <a:endParaRPr lang="sv-SE"/>
          </a:p>
        </p:txBody>
      </p:sp>
      <p:sp>
        <p:nvSpPr>
          <p:cNvPr id="4" name="Platshållare för sidfot 3"/>
          <p:cNvSpPr>
            <a:spLocks noGrp="1"/>
          </p:cNvSpPr>
          <p:nvPr>
            <p:ph type="ftr" sz="quarter" idx="2"/>
          </p:nvPr>
        </p:nvSpPr>
        <p:spPr>
          <a:xfrm>
            <a:off x="2" y="9428585"/>
            <a:ext cx="2887186"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774012" y="9428585"/>
            <a:ext cx="2887186" cy="496332"/>
          </a:xfrm>
          <a:prstGeom prst="rect">
            <a:avLst/>
          </a:prstGeom>
        </p:spPr>
        <p:txBody>
          <a:bodyPr vert="horz" lIns="91440" tIns="45720" rIns="91440" bIns="45720" rtlCol="0" anchor="b"/>
          <a:lstStyle>
            <a:lvl1pPr algn="r">
              <a:defRPr sz="1200"/>
            </a:lvl1pPr>
          </a:lstStyle>
          <a:p>
            <a:fld id="{AE4EE624-8DB1-42FA-B869-69A55E857D66}" type="slidenum">
              <a:rPr lang="sv-SE" smtClean="0"/>
              <a:t>‹#›</a:t>
            </a:fld>
            <a:endParaRPr lang="sv-SE"/>
          </a:p>
        </p:txBody>
      </p:sp>
    </p:spTree>
    <p:extLst>
      <p:ext uri="{BB962C8B-B14F-4D97-AF65-F5344CB8AC3E}">
        <p14:creationId xmlns:p14="http://schemas.microsoft.com/office/powerpoint/2010/main" val="1614537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2"/>
            <a:ext cx="2887186"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4012" y="2"/>
            <a:ext cx="2887186" cy="496332"/>
          </a:xfrm>
          <a:prstGeom prst="rect">
            <a:avLst/>
          </a:prstGeom>
        </p:spPr>
        <p:txBody>
          <a:bodyPr vert="horz" lIns="91440" tIns="45720" rIns="91440" bIns="45720" rtlCol="0"/>
          <a:lstStyle>
            <a:lvl1pPr algn="r">
              <a:defRPr sz="1200"/>
            </a:lvl1pPr>
          </a:lstStyle>
          <a:p>
            <a:fld id="{7752A12C-3DEB-4AE2-9F13-CDD6E153E779}" type="datetimeFigureOut">
              <a:rPr lang="sv-SE" smtClean="0"/>
              <a:pPr/>
              <a:t>2020-03-04</a:t>
            </a:fld>
            <a:endParaRPr lang="sv-SE"/>
          </a:p>
        </p:txBody>
      </p:sp>
      <p:sp>
        <p:nvSpPr>
          <p:cNvPr id="4" name="Platshållare för bildobjekt 3"/>
          <p:cNvSpPr>
            <a:spLocks noGrp="1" noRot="1" noChangeAspect="1"/>
          </p:cNvSpPr>
          <p:nvPr>
            <p:ph type="sldImg" idx="2"/>
          </p:nvPr>
        </p:nvSpPr>
        <p:spPr>
          <a:xfrm>
            <a:off x="23813" y="744538"/>
            <a:ext cx="6615112"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275" y="4715154"/>
            <a:ext cx="5330190" cy="446698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2" y="9428585"/>
            <a:ext cx="2887186"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4012" y="9428585"/>
            <a:ext cx="2887186" cy="496332"/>
          </a:xfrm>
          <a:prstGeom prst="rect">
            <a:avLst/>
          </a:prstGeom>
        </p:spPr>
        <p:txBody>
          <a:bodyPr vert="horz" lIns="91440" tIns="45720" rIns="91440" bIns="45720" rtlCol="0" anchor="b"/>
          <a:lstStyle>
            <a:lvl1pPr algn="r">
              <a:defRPr sz="1200"/>
            </a:lvl1pPr>
          </a:lstStyle>
          <a:p>
            <a:fld id="{2CFA80F8-3894-4A68-A5B5-C594379430FA}" type="slidenum">
              <a:rPr lang="sv-SE" smtClean="0"/>
              <a:pPr/>
              <a:t>‹#›</a:t>
            </a:fld>
            <a:endParaRPr lang="sv-SE"/>
          </a:p>
        </p:txBody>
      </p:sp>
    </p:spTree>
    <p:extLst>
      <p:ext uri="{BB962C8B-B14F-4D97-AF65-F5344CB8AC3E}">
        <p14:creationId xmlns:p14="http://schemas.microsoft.com/office/powerpoint/2010/main" val="328896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CFA80F8-3894-4A68-A5B5-C594379430FA}" type="slidenum">
              <a:rPr lang="sv-SE" smtClean="0"/>
              <a:pPr/>
              <a:t>1</a:t>
            </a:fld>
            <a:endParaRPr lang="sv-SE"/>
          </a:p>
        </p:txBody>
      </p:sp>
    </p:spTree>
    <p:extLst>
      <p:ext uri="{BB962C8B-B14F-4D97-AF65-F5344CB8AC3E}">
        <p14:creationId xmlns:p14="http://schemas.microsoft.com/office/powerpoint/2010/main" val="2933304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Så här tänker vi att processen kommer att se</a:t>
            </a:r>
            <a:r>
              <a:rPr lang="sv-SE" baseline="0" dirty="0" smtClean="0"/>
              <a:t> ut.</a:t>
            </a:r>
          </a:p>
          <a:p>
            <a:endParaRPr lang="sv-SE" dirty="0"/>
          </a:p>
        </p:txBody>
      </p:sp>
      <p:sp>
        <p:nvSpPr>
          <p:cNvPr id="4" name="Platshållare för bildnummer 3"/>
          <p:cNvSpPr>
            <a:spLocks noGrp="1"/>
          </p:cNvSpPr>
          <p:nvPr>
            <p:ph type="sldNum" sz="quarter" idx="10"/>
          </p:nvPr>
        </p:nvSpPr>
        <p:spPr/>
        <p:txBody>
          <a:bodyPr/>
          <a:lstStyle/>
          <a:p>
            <a:fld id="{2CFA80F8-3894-4A68-A5B5-C594379430FA}" type="slidenum">
              <a:rPr lang="sv-SE" smtClean="0"/>
              <a:pPr/>
              <a:t>10</a:t>
            </a:fld>
            <a:endParaRPr lang="sv-SE"/>
          </a:p>
        </p:txBody>
      </p:sp>
    </p:spTree>
    <p:extLst>
      <p:ext uri="{BB962C8B-B14F-4D97-AF65-F5344CB8AC3E}">
        <p14:creationId xmlns:p14="http://schemas.microsoft.com/office/powerpoint/2010/main" val="1297856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tänker att Mars</a:t>
            </a:r>
            <a:r>
              <a:rPr lang="sv-SE" baseline="0" dirty="0" smtClean="0"/>
              <a:t> månad är en bra tid att lansera detta. </a:t>
            </a:r>
          </a:p>
          <a:p>
            <a:r>
              <a:rPr lang="sv-SE" baseline="0" dirty="0" smtClean="0"/>
              <a:t>I samband med lanseringen har man kampanj under ca 2 veckor där man kör ganska hårt på marknadsföring. De kanaler vi har tittat på är bland annat Facebook, digitala skärmar, annonsblad, på Pitea.se och Insidan, Pt-banner – för att nå så bred målgrupp som möjligt. </a:t>
            </a:r>
          </a:p>
          <a:p>
            <a:r>
              <a:rPr lang="sv-SE" baseline="0" dirty="0" smtClean="0"/>
              <a:t>Våra målgrupper är medborgare, medarbetar och politiker då vi vill skapa en bra kännedom om e-tjänsten</a:t>
            </a:r>
          </a:p>
          <a:p>
            <a:r>
              <a:rPr lang="sv-SE" baseline="0" dirty="0" smtClean="0"/>
              <a:t>Målet är att få in 50 förslag under 2020 i e-tjänsten, det innebär inte att alla förslag däremot går vidare till politiken.</a:t>
            </a:r>
          </a:p>
          <a:p>
            <a:endParaRPr lang="sv-SE" dirty="0"/>
          </a:p>
        </p:txBody>
      </p:sp>
      <p:sp>
        <p:nvSpPr>
          <p:cNvPr id="4" name="Platshållare för bildnummer 3"/>
          <p:cNvSpPr>
            <a:spLocks noGrp="1"/>
          </p:cNvSpPr>
          <p:nvPr>
            <p:ph type="sldNum" sz="quarter" idx="10"/>
          </p:nvPr>
        </p:nvSpPr>
        <p:spPr/>
        <p:txBody>
          <a:bodyPr/>
          <a:lstStyle/>
          <a:p>
            <a:fld id="{2CFA80F8-3894-4A68-A5B5-C594379430FA}" type="slidenum">
              <a:rPr lang="sv-SE" smtClean="0"/>
              <a:pPr/>
              <a:t>11</a:t>
            </a:fld>
            <a:endParaRPr lang="sv-SE"/>
          </a:p>
        </p:txBody>
      </p:sp>
    </p:spTree>
    <p:extLst>
      <p:ext uri="{BB962C8B-B14F-4D97-AF65-F5344CB8AC3E}">
        <p14:creationId xmlns:p14="http://schemas.microsoft.com/office/powerpoint/2010/main" val="266062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Piteförslag är ett digitaliserat sätt att lämna förslag till Piteå kommun. </a:t>
            </a:r>
          </a:p>
          <a:p>
            <a:r>
              <a:rPr lang="sv-SE" baseline="0" dirty="0" smtClean="0"/>
              <a:t>Tanken är att det ska vara ett mer tillgängligt sätt för medborgarna att vara med och påverka, det ska vara enkelt och tillgängligt när någon vill lämna ett förslag.</a:t>
            </a:r>
          </a:p>
          <a:p>
            <a:r>
              <a:rPr lang="sv-SE" baseline="0" dirty="0" smtClean="0"/>
              <a:t>Vi ser det även som ett verktyg som skapar debatt och engagemang då förslagen ligger uppe på E-tjänsteportalen för andra att läsa och dela i sociala medier-</a:t>
            </a:r>
          </a:p>
          <a:p>
            <a:r>
              <a:rPr lang="sv-SE" baseline="0" dirty="0" smtClean="0"/>
              <a:t>I och med namnbytet till Piteförslag finns möjligheten att sätta upp egna regler och kriterier för vad ett förslag får handla om, som att det inte får handla om något som är utom kommunens ansvarsområde. Då behöver man inte lägga ner resurser och tid på att utreda frågor som kommunen inte kan besluta om.</a:t>
            </a:r>
            <a:br>
              <a:rPr lang="sv-SE" baseline="0" dirty="0" smtClean="0"/>
            </a:br>
            <a:r>
              <a:rPr lang="sv-SE" baseline="0" dirty="0" smtClean="0"/>
              <a:t>Ett </a:t>
            </a:r>
            <a:r>
              <a:rPr lang="sv-SE" baseline="0" dirty="0" err="1" smtClean="0"/>
              <a:t>piteförslag</a:t>
            </a:r>
            <a:r>
              <a:rPr lang="sv-SE" baseline="0" dirty="0" smtClean="0"/>
              <a:t> kräver stöd från medborgarna för att gå vidare till utredning, det är ett bra sätt att se vilka frågor som engagerar medborgarna och ge tyngd åt förslaget. </a:t>
            </a:r>
          </a:p>
        </p:txBody>
      </p:sp>
      <p:sp>
        <p:nvSpPr>
          <p:cNvPr id="4" name="Platshållare för bildnummer 3"/>
          <p:cNvSpPr>
            <a:spLocks noGrp="1"/>
          </p:cNvSpPr>
          <p:nvPr>
            <p:ph type="sldNum" sz="quarter" idx="10"/>
          </p:nvPr>
        </p:nvSpPr>
        <p:spPr/>
        <p:txBody>
          <a:bodyPr/>
          <a:lstStyle/>
          <a:p>
            <a:fld id="{2CFA80F8-3894-4A68-A5B5-C594379430FA}" type="slidenum">
              <a:rPr lang="sv-SE" smtClean="0"/>
              <a:pPr/>
              <a:t>2</a:t>
            </a:fld>
            <a:endParaRPr lang="sv-SE"/>
          </a:p>
        </p:txBody>
      </p:sp>
    </p:spTree>
    <p:extLst>
      <p:ext uri="{BB962C8B-B14F-4D97-AF65-F5344CB8AC3E}">
        <p14:creationId xmlns:p14="http://schemas.microsoft.com/office/powerpoint/2010/main" val="44999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Alla med E-legitimation(13 år</a:t>
            </a:r>
            <a:r>
              <a:rPr lang="sv-SE" baseline="0" dirty="0" smtClean="0"/>
              <a:t> och uppåt) får lämna förslag. </a:t>
            </a:r>
            <a:endParaRPr lang="sv-SE" dirty="0" smtClean="0"/>
          </a:p>
          <a:p>
            <a:r>
              <a:rPr lang="sv-SE" dirty="0" smtClean="0"/>
              <a:t>Och de som är Folkbokförda</a:t>
            </a:r>
            <a:r>
              <a:rPr lang="sv-SE" baseline="0" dirty="0" smtClean="0"/>
              <a:t> i Piteå Kommun kan rösta på förslagen</a:t>
            </a:r>
          </a:p>
          <a:p>
            <a:endParaRPr lang="sv-SE" baseline="0" dirty="0" smtClean="0"/>
          </a:p>
          <a:p>
            <a:pPr rtl="0"/>
            <a:r>
              <a:rPr lang="sv-SE" sz="1200" b="0" i="0" u="none" strike="noStrike" kern="1200" baseline="0" dirty="0" smtClean="0">
                <a:solidFill>
                  <a:schemeClr val="tx1"/>
                </a:solidFill>
                <a:latin typeface="+mn-lt"/>
                <a:ea typeface="+mn-ea"/>
                <a:cs typeface="+mn-cs"/>
              </a:rPr>
              <a:t>Ett förslag får endast handla om ett ämne per förslag. Alla förslag utom de som har odemokratiskt, rasistisk eller diskriminerande innebörd ska publiceras. </a:t>
            </a:r>
          </a:p>
          <a:p>
            <a:pPr rtl="0"/>
            <a:endParaRPr lang="sv-SE" sz="1200" b="0" i="0" u="none" strike="noStrike" kern="1200" baseline="0" dirty="0" smtClean="0">
              <a:solidFill>
                <a:schemeClr val="tx1"/>
              </a:solidFill>
              <a:latin typeface="+mn-lt"/>
              <a:ea typeface="+mn-ea"/>
              <a:cs typeface="+mn-cs"/>
            </a:endParaRPr>
          </a:p>
          <a:p>
            <a:pPr rtl="0"/>
            <a:r>
              <a:rPr lang="sv-SE" sz="1200" b="0" i="0" u="none" strike="noStrike" kern="1200" baseline="0" dirty="0" smtClean="0">
                <a:solidFill>
                  <a:schemeClr val="tx1"/>
                </a:solidFill>
                <a:latin typeface="+mn-lt"/>
                <a:ea typeface="+mn-ea"/>
                <a:cs typeface="+mn-cs"/>
              </a:rPr>
              <a:t>För att behandlas och få söka stöd får förslag inte: </a:t>
            </a:r>
          </a:p>
          <a:p>
            <a:pPr rtl="0"/>
            <a:r>
              <a:rPr lang="sv-SE" sz="1200" b="0" i="0" u="none" strike="noStrike" kern="1200" baseline="0" dirty="0" smtClean="0">
                <a:solidFill>
                  <a:schemeClr val="tx1"/>
                </a:solidFill>
                <a:latin typeface="+mn-lt"/>
                <a:ea typeface="+mn-ea"/>
                <a:cs typeface="+mn-cs"/>
              </a:rPr>
              <a:t>avse myndighetsutövning mot enskild</a:t>
            </a:r>
          </a:p>
          <a:p>
            <a:pPr rtl="0"/>
            <a:r>
              <a:rPr lang="sv-SE" sz="1200" b="0" i="0" u="none" strike="noStrike" kern="1200" baseline="0" dirty="0" smtClean="0">
                <a:solidFill>
                  <a:schemeClr val="tx1"/>
                </a:solidFill>
                <a:latin typeface="+mn-lt"/>
                <a:ea typeface="+mn-ea"/>
                <a:cs typeface="+mn-cs"/>
              </a:rPr>
              <a:t>handla om något som är utom kommunens ansvarsområde</a:t>
            </a:r>
          </a:p>
          <a:p>
            <a:pPr rtl="0"/>
            <a:r>
              <a:rPr lang="sv-SE" sz="1200" b="0" i="0" u="none" strike="noStrike" kern="1200" baseline="0" dirty="0" smtClean="0">
                <a:solidFill>
                  <a:schemeClr val="tx1"/>
                </a:solidFill>
                <a:latin typeface="+mn-lt"/>
                <a:ea typeface="+mn-ea"/>
                <a:cs typeface="+mn-cs"/>
              </a:rPr>
              <a:t>handla om förhållandet mellan Piteå kommun som arbetsgivare och dess medarbetare</a:t>
            </a:r>
          </a:p>
          <a:p>
            <a:pPr rtl="0"/>
            <a:endParaRPr lang="sv-SE" sz="1200" b="0" i="0" u="none" strike="noStrike" kern="1200" baseline="0" dirty="0" smtClean="0">
              <a:solidFill>
                <a:schemeClr val="tx1"/>
              </a:solidFill>
              <a:latin typeface="+mn-lt"/>
              <a:ea typeface="+mn-ea"/>
              <a:cs typeface="+mn-cs"/>
            </a:endParaRPr>
          </a:p>
          <a:p>
            <a:pPr rtl="0"/>
            <a:r>
              <a:rPr lang="sv-SE" sz="1200" b="0" i="0" u="none" strike="noStrike" kern="1200" baseline="0" dirty="0" smtClean="0">
                <a:solidFill>
                  <a:schemeClr val="tx1"/>
                </a:solidFill>
                <a:latin typeface="+mn-lt"/>
                <a:ea typeface="+mn-ea"/>
                <a:cs typeface="+mn-cs"/>
              </a:rPr>
              <a:t>Förslag som har utretts de senaste två åren, är under en pågående process eller rättsprocess kommer inte att publiceras för röster</a:t>
            </a:r>
          </a:p>
          <a:p>
            <a:endParaRPr lang="sv-SE" dirty="0" smtClean="0"/>
          </a:p>
        </p:txBody>
      </p:sp>
      <p:sp>
        <p:nvSpPr>
          <p:cNvPr id="4" name="Platshållare för bildnummer 3"/>
          <p:cNvSpPr>
            <a:spLocks noGrp="1"/>
          </p:cNvSpPr>
          <p:nvPr>
            <p:ph type="sldNum" sz="quarter" idx="10"/>
          </p:nvPr>
        </p:nvSpPr>
        <p:spPr/>
        <p:txBody>
          <a:bodyPr/>
          <a:lstStyle/>
          <a:p>
            <a:fld id="{2CFA80F8-3894-4A68-A5B5-C594379430FA}" type="slidenum">
              <a:rPr lang="sv-SE" smtClean="0"/>
              <a:pPr/>
              <a:t>3</a:t>
            </a:fld>
            <a:endParaRPr lang="sv-SE"/>
          </a:p>
        </p:txBody>
      </p:sp>
    </p:spTree>
    <p:extLst>
      <p:ext uri="{BB962C8B-B14F-4D97-AF65-F5344CB8AC3E}">
        <p14:creationId xmlns:p14="http://schemas.microsoft.com/office/powerpoint/2010/main" val="332798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Förslag som publiceras</a:t>
            </a:r>
            <a:r>
              <a:rPr lang="sv-SE" baseline="0" dirty="0" smtClean="0"/>
              <a:t> för röstning ligger uppe i 2 månader för att få de stöd som behövs för att gå vidare.</a:t>
            </a:r>
          </a:p>
          <a:p>
            <a:r>
              <a:rPr lang="sv-SE" baseline="0" dirty="0" smtClean="0"/>
              <a:t>Det krävs 42 röster/underskrifter för att ärendet ska gå vidare, det motsvara ca en promille av Piteå kommuns befolkningen</a:t>
            </a:r>
          </a:p>
          <a:p>
            <a:r>
              <a:rPr lang="sv-SE" baseline="0" dirty="0" smtClean="0"/>
              <a:t>Förslag som inte uppnår 42 röster går inte vidare till politiskt beslut M</a:t>
            </a:r>
            <a:r>
              <a:rPr lang="sv-SE" dirty="0" smtClean="0"/>
              <a:t>en förslagen</a:t>
            </a:r>
            <a:r>
              <a:rPr lang="sv-SE" baseline="0" dirty="0" smtClean="0"/>
              <a:t> ligger kvar i e-tjänsteportalen och finns att läsa, tycker man att det är ett bra förslag kan politikerna ta det vidare via en motion istället. </a:t>
            </a:r>
            <a:endParaRPr lang="sv-SE" dirty="0"/>
          </a:p>
        </p:txBody>
      </p:sp>
      <p:sp>
        <p:nvSpPr>
          <p:cNvPr id="4" name="Platshållare för bildnummer 3"/>
          <p:cNvSpPr>
            <a:spLocks noGrp="1"/>
          </p:cNvSpPr>
          <p:nvPr>
            <p:ph type="sldNum" sz="quarter" idx="10"/>
          </p:nvPr>
        </p:nvSpPr>
        <p:spPr/>
        <p:txBody>
          <a:bodyPr/>
          <a:lstStyle/>
          <a:p>
            <a:fld id="{2CFA80F8-3894-4A68-A5B5-C594379430FA}" type="slidenum">
              <a:rPr lang="sv-SE" smtClean="0"/>
              <a:pPr/>
              <a:t>4</a:t>
            </a:fld>
            <a:endParaRPr lang="sv-SE"/>
          </a:p>
        </p:txBody>
      </p:sp>
    </p:spTree>
    <p:extLst>
      <p:ext uri="{BB962C8B-B14F-4D97-AF65-F5344CB8AC3E}">
        <p14:creationId xmlns:p14="http://schemas.microsoft.com/office/powerpoint/2010/main" val="3328302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CFA80F8-3894-4A68-A5B5-C594379430FA}" type="slidenum">
              <a:rPr lang="sv-SE" smtClean="0"/>
              <a:pPr/>
              <a:t>5</a:t>
            </a:fld>
            <a:endParaRPr lang="sv-SE"/>
          </a:p>
        </p:txBody>
      </p:sp>
    </p:spTree>
    <p:extLst>
      <p:ext uri="{BB962C8B-B14F-4D97-AF65-F5344CB8AC3E}">
        <p14:creationId xmlns:p14="http://schemas.microsoft.com/office/powerpoint/2010/main" val="252533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Medborgarförslag</a:t>
            </a:r>
            <a:r>
              <a:rPr lang="sv-SE" baseline="0" dirty="0" smtClean="0"/>
              <a:t> idag är lagstyrt av kommunallagen</a:t>
            </a:r>
          </a:p>
          <a:p>
            <a:r>
              <a:rPr lang="sv-SE" baseline="0" dirty="0" smtClean="0"/>
              <a:t>Sedan november 2015 har 175 ärenden beslutats om, av dessa har 12 bifallits och 3 delvis bifallits </a:t>
            </a:r>
          </a:p>
          <a:p>
            <a:r>
              <a:rPr lang="sv-SE" baseline="0" dirty="0" smtClean="0"/>
              <a:t>Medeltiden för handläggning är ca 200 dagar från att ärendet kommit in tills det tas beslut</a:t>
            </a:r>
          </a:p>
          <a:p>
            <a:r>
              <a:rPr lang="sv-SE" baseline="0" dirty="0" smtClean="0"/>
              <a:t>30 stycken av dessa ärenden tog längre tid än 1 år att besluta om, och det längsta tog närmare 2 år.</a:t>
            </a:r>
          </a:p>
          <a:p>
            <a:endParaRPr lang="sv-SE" baseline="0" dirty="0" smtClean="0"/>
          </a:p>
          <a:p>
            <a:r>
              <a:rPr lang="sv-SE" baseline="0" dirty="0" smtClean="0"/>
              <a:t>Det man kan se är att det är lång handläggning, som i vissa fall skapar frustration</a:t>
            </a:r>
          </a:p>
          <a:p>
            <a:r>
              <a:rPr lang="sv-SE" baseline="0" dirty="0" smtClean="0"/>
              <a:t>Få förslag bifalls – svårt att kunna vara med att påverka</a:t>
            </a:r>
          </a:p>
          <a:p>
            <a:r>
              <a:rPr lang="sv-SE" baseline="0" dirty="0" smtClean="0"/>
              <a:t>Ojämn fördelning mellan nämnder</a:t>
            </a:r>
          </a:p>
          <a:p>
            <a:r>
              <a:rPr lang="sv-SE" baseline="0" dirty="0" smtClean="0"/>
              <a:t>Omfattande administration som blir dyr per genomfört förslag.</a:t>
            </a:r>
          </a:p>
          <a:p>
            <a:r>
              <a:rPr lang="sv-SE" baseline="0" dirty="0" smtClean="0"/>
              <a:t>Dock en relativt jämn könsfördelning bland förslagslämnarna</a:t>
            </a:r>
            <a:endParaRPr lang="sv-SE" dirty="0" smtClean="0"/>
          </a:p>
          <a:p>
            <a:endParaRPr lang="sv-SE" dirty="0"/>
          </a:p>
        </p:txBody>
      </p:sp>
      <p:sp>
        <p:nvSpPr>
          <p:cNvPr id="4" name="Platshållare för bildnummer 3"/>
          <p:cNvSpPr>
            <a:spLocks noGrp="1"/>
          </p:cNvSpPr>
          <p:nvPr>
            <p:ph type="sldNum" sz="quarter" idx="10"/>
          </p:nvPr>
        </p:nvSpPr>
        <p:spPr/>
        <p:txBody>
          <a:bodyPr/>
          <a:lstStyle/>
          <a:p>
            <a:fld id="{2CFA80F8-3894-4A68-A5B5-C594379430FA}" type="slidenum">
              <a:rPr lang="sv-SE" smtClean="0"/>
              <a:pPr/>
              <a:t>6</a:t>
            </a:fld>
            <a:endParaRPr lang="sv-SE"/>
          </a:p>
        </p:txBody>
      </p:sp>
    </p:spTree>
    <p:extLst>
      <p:ext uri="{BB962C8B-B14F-4D97-AF65-F5344CB8AC3E}">
        <p14:creationId xmlns:p14="http://schemas.microsoft.com/office/powerpoint/2010/main" val="2384345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a:t>
            </a:r>
            <a:r>
              <a:rPr lang="sv-SE" baseline="0" dirty="0" smtClean="0"/>
              <a:t> är en lista på några av de förslag som bifallits. </a:t>
            </a:r>
          </a:p>
          <a:p>
            <a:endParaRPr lang="sv-SE" baseline="0" dirty="0" smtClean="0"/>
          </a:p>
          <a:p>
            <a:r>
              <a:rPr lang="sv-SE" baseline="0" dirty="0" smtClean="0"/>
              <a:t>Vi tänker att Piteförslag blir ett bra komplement för medborgarförslag och synpunkten, som är de vägar som medborgarna idag kan välja för att framföra sina idéer, förslag och synpunkter.</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2CFA80F8-3894-4A68-A5B5-C594379430FA}" type="slidenum">
              <a:rPr lang="sv-SE" smtClean="0"/>
              <a:pPr/>
              <a:t>7</a:t>
            </a:fld>
            <a:endParaRPr lang="sv-SE"/>
          </a:p>
        </p:txBody>
      </p:sp>
    </p:spTree>
    <p:extLst>
      <p:ext uri="{BB962C8B-B14F-4D97-AF65-F5344CB8AC3E}">
        <p14:creationId xmlns:p14="http://schemas.microsoft.com/office/powerpoint/2010/main" val="2232861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Hur ska</a:t>
            </a:r>
            <a:r>
              <a:rPr lang="sv-SE" baseline="0" dirty="0" smtClean="0"/>
              <a:t> vi hantera Medborgarförslag som är i dag?  </a:t>
            </a:r>
          </a:p>
          <a:p>
            <a:r>
              <a:rPr lang="sv-SE" baseline="0" dirty="0" smtClean="0"/>
              <a:t>Ska tjänsten tas ner i samband med lanseringen av den nya eller ska den få ligga kvar ett tag till? </a:t>
            </a:r>
          </a:p>
          <a:p>
            <a:r>
              <a:rPr lang="sv-SE" baseline="0" dirty="0" smtClean="0"/>
              <a:t>De flesta andra kommuner som vi har tittat på har valt att ersätta medborgarförslag med e-tjänsten</a:t>
            </a:r>
          </a:p>
          <a:p>
            <a:endParaRPr lang="sv-SE" baseline="0" dirty="0" smtClean="0"/>
          </a:p>
          <a:p>
            <a:r>
              <a:rPr lang="sv-SE" baseline="0" dirty="0" smtClean="0"/>
              <a:t>Hur ska förslagen fördelas? Vi föreslår att dem fördelas av kommunstyrelsen istället för kommunfullmäktige</a:t>
            </a:r>
          </a:p>
          <a:p>
            <a:r>
              <a:rPr lang="sv-SE" baseline="0" dirty="0" smtClean="0"/>
              <a:t/>
            </a:r>
            <a:br>
              <a:rPr lang="sv-SE" baseline="0" dirty="0" smtClean="0"/>
            </a:br>
            <a:r>
              <a:rPr lang="sv-SE" baseline="0" dirty="0" smtClean="0"/>
              <a:t>Räcker uppföljning och rapportering en gång per år? Att man sammanställer och rapporterar alla förslag som kommit in under året, eller ska det ske oftare?</a:t>
            </a:r>
          </a:p>
        </p:txBody>
      </p:sp>
      <p:sp>
        <p:nvSpPr>
          <p:cNvPr id="4" name="Platshållare för bildnummer 3"/>
          <p:cNvSpPr>
            <a:spLocks noGrp="1"/>
          </p:cNvSpPr>
          <p:nvPr>
            <p:ph type="sldNum" sz="quarter" idx="10"/>
          </p:nvPr>
        </p:nvSpPr>
        <p:spPr/>
        <p:txBody>
          <a:bodyPr/>
          <a:lstStyle/>
          <a:p>
            <a:fld id="{2CFA80F8-3894-4A68-A5B5-C594379430FA}" type="slidenum">
              <a:rPr lang="sv-SE" smtClean="0"/>
              <a:pPr/>
              <a:t>8</a:t>
            </a:fld>
            <a:endParaRPr lang="sv-SE"/>
          </a:p>
        </p:txBody>
      </p:sp>
    </p:spTree>
    <p:extLst>
      <p:ext uri="{BB962C8B-B14F-4D97-AF65-F5344CB8AC3E}">
        <p14:creationId xmlns:p14="http://schemas.microsoft.com/office/powerpoint/2010/main" val="98522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CFA80F8-3894-4A68-A5B5-C594379430FA}" type="slidenum">
              <a:rPr lang="sv-SE" smtClean="0"/>
              <a:pPr/>
              <a:t>9</a:t>
            </a:fld>
            <a:endParaRPr lang="sv-SE"/>
          </a:p>
        </p:txBody>
      </p:sp>
    </p:spTree>
    <p:extLst>
      <p:ext uri="{BB962C8B-B14F-4D97-AF65-F5344CB8AC3E}">
        <p14:creationId xmlns:p14="http://schemas.microsoft.com/office/powerpoint/2010/main" val="1377652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 platshållare">
    <p:spTree>
      <p:nvGrpSpPr>
        <p:cNvPr id="1" name=""/>
        <p:cNvGrpSpPr/>
        <p:nvPr/>
      </p:nvGrpSpPr>
      <p:grpSpPr>
        <a:xfrm>
          <a:off x="0" y="0"/>
          <a:ext cx="0" cy="0"/>
          <a:chOff x="0" y="0"/>
          <a:chExt cx="0" cy="0"/>
        </a:xfrm>
      </p:grpSpPr>
      <p:sp>
        <p:nvSpPr>
          <p:cNvPr id="7" name="Platshållare för innehåll 6"/>
          <p:cNvSpPr>
            <a:spLocks noGrp="1"/>
          </p:cNvSpPr>
          <p:nvPr>
            <p:ph sz="quarter" idx="10"/>
          </p:nvPr>
        </p:nvSpPr>
        <p:spPr>
          <a:xfrm>
            <a:off x="1047716" y="2357430"/>
            <a:ext cx="10096571"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600">
                <a:latin typeface="Gill Sans MT" pitchFamily="34" charset="0"/>
                <a:cs typeface="Times New Roman" pitchFamily="18" charset="0"/>
              </a:defRPr>
            </a:lvl3pPr>
            <a:lvl4pPr>
              <a:buNone/>
              <a:defRPr sz="1400">
                <a:latin typeface="Gill Sans MT" pitchFamily="34" charset="0"/>
                <a:cs typeface="Times New Roman" pitchFamily="18" charset="0"/>
              </a:defRPr>
            </a:lvl4pPr>
            <a:lvl5pPr>
              <a:defRPr sz="1400">
                <a:latin typeface="Gill Sans MT" pitchFamily="34" charset="0"/>
                <a:cs typeface="Times New Roman" pitchFamily="18" charset="0"/>
              </a:defRPr>
            </a:lvl5pPr>
          </a:lstStyle>
          <a:p>
            <a:pPr lvl="0"/>
            <a:r>
              <a:rPr lang="sv-SE" smtClean="0"/>
              <a:t>Redigera format för bakgrundstext</a:t>
            </a:r>
          </a:p>
          <a:p>
            <a:pPr lvl="1"/>
            <a:r>
              <a:rPr lang="sv-SE" smtClean="0"/>
              <a:t>Nivå två</a:t>
            </a:r>
          </a:p>
        </p:txBody>
      </p:sp>
      <p:sp>
        <p:nvSpPr>
          <p:cNvPr id="8" name="Rubrik 7"/>
          <p:cNvSpPr>
            <a:spLocks noGrp="1"/>
          </p:cNvSpPr>
          <p:nvPr>
            <p:ph type="title"/>
          </p:nvPr>
        </p:nvSpPr>
        <p:spPr>
          <a:xfrm>
            <a:off x="1007435" y="1052736"/>
            <a:ext cx="11049077" cy="1143000"/>
          </a:xfrm>
        </p:spPr>
        <p:txBody>
          <a:bodyPr>
            <a:normAutofit/>
          </a:bodyPr>
          <a:lstStyle>
            <a:lvl1pPr algn="l">
              <a:defRPr sz="4800" b="1">
                <a:latin typeface="Gill Sans MT" pitchFamily="34" charset="0"/>
              </a:defRPr>
            </a:lvl1pPr>
          </a:lstStyle>
          <a:p>
            <a:r>
              <a:rPr lang="sv-SE" smtClean="0"/>
              <a:t>Klicka här för att ändra format</a:t>
            </a:r>
            <a:endParaRPr lang="sv-SE" dirty="0"/>
          </a:p>
        </p:txBody>
      </p:sp>
      <p:sp>
        <p:nvSpPr>
          <p:cNvPr id="22" name="Platshållare för text 21"/>
          <p:cNvSpPr>
            <a:spLocks noGrp="1"/>
          </p:cNvSpPr>
          <p:nvPr>
            <p:ph type="body" sz="quarter" idx="11" hasCustomPrompt="1"/>
          </p:nvPr>
        </p:nvSpPr>
        <p:spPr>
          <a:xfrm>
            <a:off x="7715262" y="6357958"/>
            <a:ext cx="3524249" cy="285750"/>
          </a:xfrm>
        </p:spPr>
        <p:txBody>
          <a:bodyPr wrap="none">
            <a:noAutofit/>
          </a:bodyPr>
          <a:lstStyle>
            <a:lvl1pPr algn="r">
              <a:buNone/>
              <a:defRPr sz="1400">
                <a:solidFill>
                  <a:schemeClr val="bg1"/>
                </a:solidFill>
                <a:latin typeface="Gill Sans MT" pitchFamily="34" charset="0"/>
              </a:defRPr>
            </a:lvl1pPr>
          </a:lstStyle>
          <a:p>
            <a:pPr lvl="0"/>
            <a:r>
              <a:rPr lang="sv-SE" dirty="0" smtClean="0"/>
              <a:t>Ange namn på verksamheten</a:t>
            </a:r>
            <a:endParaRPr lang="sv-SE" dirty="0"/>
          </a:p>
        </p:txBody>
      </p:sp>
      <p:pic>
        <p:nvPicPr>
          <p:cNvPr id="9" name="Bildobjekt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0087" t="64096" r="47" b="31226"/>
          <a:stretch/>
        </p:blipFill>
        <p:spPr>
          <a:xfrm flipH="1">
            <a:off x="-18257" y="6287294"/>
            <a:ext cx="12378952" cy="382066"/>
          </a:xfrm>
          <a:prstGeom prst="rect">
            <a:avLst/>
          </a:prstGeom>
        </p:spPr>
      </p:pic>
      <p:pic>
        <p:nvPicPr>
          <p:cNvPr id="12" name="Bildobjekt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491" y="360000"/>
            <a:ext cx="1825245" cy="617131"/>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 platshållare">
    <p:spTree>
      <p:nvGrpSpPr>
        <p:cNvPr id="1" name=""/>
        <p:cNvGrpSpPr/>
        <p:nvPr/>
      </p:nvGrpSpPr>
      <p:grpSpPr>
        <a:xfrm>
          <a:off x="0" y="0"/>
          <a:ext cx="0" cy="0"/>
          <a:chOff x="0" y="0"/>
          <a:chExt cx="0" cy="0"/>
        </a:xfrm>
      </p:grpSpPr>
      <p:sp>
        <p:nvSpPr>
          <p:cNvPr id="7" name="Platshållare för innehåll 6"/>
          <p:cNvSpPr>
            <a:spLocks noGrp="1"/>
          </p:cNvSpPr>
          <p:nvPr>
            <p:ph sz="quarter" idx="10"/>
          </p:nvPr>
        </p:nvSpPr>
        <p:spPr>
          <a:xfrm>
            <a:off x="1047716" y="2357430"/>
            <a:ext cx="10096571"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600">
                <a:latin typeface="Gill Sans MT" pitchFamily="34" charset="0"/>
                <a:cs typeface="Times New Roman" pitchFamily="18" charset="0"/>
              </a:defRPr>
            </a:lvl3pPr>
            <a:lvl4pPr>
              <a:buNone/>
              <a:defRPr sz="1400">
                <a:latin typeface="Gill Sans MT" pitchFamily="34" charset="0"/>
                <a:cs typeface="Times New Roman" pitchFamily="18" charset="0"/>
              </a:defRPr>
            </a:lvl4pPr>
            <a:lvl5pPr>
              <a:defRPr sz="1400">
                <a:latin typeface="Gill Sans MT" pitchFamily="34" charset="0"/>
                <a:cs typeface="Times New Roman" pitchFamily="18" charset="0"/>
              </a:defRPr>
            </a:lvl5pPr>
          </a:lstStyle>
          <a:p>
            <a:pPr lvl="0"/>
            <a:r>
              <a:rPr lang="sv-SE" smtClean="0"/>
              <a:t>Redigera format för bakgrundstext</a:t>
            </a:r>
          </a:p>
          <a:p>
            <a:pPr lvl="1"/>
            <a:r>
              <a:rPr lang="sv-SE" smtClean="0"/>
              <a:t>Nivå två</a:t>
            </a:r>
          </a:p>
        </p:txBody>
      </p:sp>
      <p:sp>
        <p:nvSpPr>
          <p:cNvPr id="8" name="Rubrik 7"/>
          <p:cNvSpPr>
            <a:spLocks noGrp="1"/>
          </p:cNvSpPr>
          <p:nvPr>
            <p:ph type="title"/>
          </p:nvPr>
        </p:nvSpPr>
        <p:spPr>
          <a:xfrm>
            <a:off x="1007435" y="1052736"/>
            <a:ext cx="11049077" cy="1143000"/>
          </a:xfrm>
        </p:spPr>
        <p:txBody>
          <a:bodyPr>
            <a:normAutofit/>
          </a:bodyPr>
          <a:lstStyle>
            <a:lvl1pPr algn="l">
              <a:defRPr sz="4800" b="1">
                <a:latin typeface="Gill Sans MT" pitchFamily="34" charset="0"/>
              </a:defRPr>
            </a:lvl1pPr>
          </a:lstStyle>
          <a:p>
            <a:r>
              <a:rPr lang="sv-SE" smtClean="0"/>
              <a:t>Klicka här för att ändra format</a:t>
            </a:r>
            <a:endParaRPr lang="sv-SE" dirty="0"/>
          </a:p>
        </p:txBody>
      </p:sp>
      <p:sp>
        <p:nvSpPr>
          <p:cNvPr id="22" name="Platshållare för text 21"/>
          <p:cNvSpPr>
            <a:spLocks noGrp="1"/>
          </p:cNvSpPr>
          <p:nvPr>
            <p:ph type="body" sz="quarter" idx="11" hasCustomPrompt="1"/>
          </p:nvPr>
        </p:nvSpPr>
        <p:spPr>
          <a:xfrm>
            <a:off x="7715262" y="6357958"/>
            <a:ext cx="3524249" cy="285750"/>
          </a:xfrm>
        </p:spPr>
        <p:txBody>
          <a:bodyPr wrap="none">
            <a:noAutofit/>
          </a:bodyPr>
          <a:lstStyle>
            <a:lvl1pPr algn="r">
              <a:buNone/>
              <a:defRPr sz="1400">
                <a:solidFill>
                  <a:schemeClr val="bg1"/>
                </a:solidFill>
                <a:latin typeface="Gill Sans MT" pitchFamily="34" charset="0"/>
              </a:defRPr>
            </a:lvl1pPr>
          </a:lstStyle>
          <a:p>
            <a:pPr lvl="0"/>
            <a:r>
              <a:rPr lang="sv-SE" dirty="0" smtClean="0"/>
              <a:t>Ange namn på verksamheten</a:t>
            </a:r>
            <a:endParaRPr lang="sv-SE" dirty="0"/>
          </a:p>
        </p:txBody>
      </p:sp>
      <p:pic>
        <p:nvPicPr>
          <p:cNvPr id="9" name="Bildobjekt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0087" t="64096" r="47" b="31226"/>
          <a:stretch/>
        </p:blipFill>
        <p:spPr>
          <a:xfrm flipH="1">
            <a:off x="-18257" y="6287294"/>
            <a:ext cx="12378952" cy="382066"/>
          </a:xfrm>
          <a:prstGeom prst="rect">
            <a:avLst/>
          </a:prstGeom>
        </p:spPr>
      </p:pic>
      <p:pic>
        <p:nvPicPr>
          <p:cNvPr id="12" name="Bildobjekt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491" y="360000"/>
            <a:ext cx="1825245" cy="617131"/>
          </a:xfrm>
          <a:prstGeom prst="rect">
            <a:avLst/>
          </a:prstGeom>
        </p:spPr>
      </p:pic>
    </p:spTree>
    <p:extLst>
      <p:ext uri="{BB962C8B-B14F-4D97-AF65-F5344CB8AC3E}">
        <p14:creationId xmlns:p14="http://schemas.microsoft.com/office/powerpoint/2010/main" val="157868373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n platshållare">
    <p:spTree>
      <p:nvGrpSpPr>
        <p:cNvPr id="1" name=""/>
        <p:cNvGrpSpPr/>
        <p:nvPr/>
      </p:nvGrpSpPr>
      <p:grpSpPr>
        <a:xfrm>
          <a:off x="0" y="0"/>
          <a:ext cx="0" cy="0"/>
          <a:chOff x="0" y="0"/>
          <a:chExt cx="0" cy="0"/>
        </a:xfrm>
      </p:grpSpPr>
      <p:sp>
        <p:nvSpPr>
          <p:cNvPr id="7" name="Platshållare för innehåll 6"/>
          <p:cNvSpPr>
            <a:spLocks noGrp="1"/>
          </p:cNvSpPr>
          <p:nvPr>
            <p:ph sz="quarter" idx="10"/>
          </p:nvPr>
        </p:nvSpPr>
        <p:spPr>
          <a:xfrm>
            <a:off x="1047716" y="2357430"/>
            <a:ext cx="10096571"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600">
                <a:latin typeface="Gill Sans MT" pitchFamily="34" charset="0"/>
                <a:cs typeface="Times New Roman" pitchFamily="18" charset="0"/>
              </a:defRPr>
            </a:lvl3pPr>
            <a:lvl4pPr>
              <a:buNone/>
              <a:defRPr sz="1400">
                <a:latin typeface="Gill Sans MT" pitchFamily="34" charset="0"/>
                <a:cs typeface="Times New Roman" pitchFamily="18" charset="0"/>
              </a:defRPr>
            </a:lvl4pPr>
            <a:lvl5pPr>
              <a:defRPr sz="1400">
                <a:latin typeface="Gill Sans MT" pitchFamily="34" charset="0"/>
                <a:cs typeface="Times New Roman" pitchFamily="18" charset="0"/>
              </a:defRPr>
            </a:lvl5pPr>
          </a:lstStyle>
          <a:p>
            <a:pPr lvl="0"/>
            <a:r>
              <a:rPr lang="sv-SE" smtClean="0"/>
              <a:t>Redigera format för bakgrundstext</a:t>
            </a:r>
          </a:p>
          <a:p>
            <a:pPr lvl="1"/>
            <a:r>
              <a:rPr lang="sv-SE" smtClean="0"/>
              <a:t>Nivå två</a:t>
            </a:r>
          </a:p>
        </p:txBody>
      </p:sp>
      <p:sp>
        <p:nvSpPr>
          <p:cNvPr id="8" name="Rubrik 7"/>
          <p:cNvSpPr>
            <a:spLocks noGrp="1"/>
          </p:cNvSpPr>
          <p:nvPr>
            <p:ph type="title"/>
          </p:nvPr>
        </p:nvSpPr>
        <p:spPr>
          <a:xfrm>
            <a:off x="1007435" y="1052736"/>
            <a:ext cx="11049077" cy="1143000"/>
          </a:xfrm>
        </p:spPr>
        <p:txBody>
          <a:bodyPr>
            <a:normAutofit/>
          </a:bodyPr>
          <a:lstStyle>
            <a:lvl1pPr algn="l">
              <a:defRPr sz="4800" b="1">
                <a:latin typeface="Gill Sans MT" pitchFamily="34" charset="0"/>
              </a:defRPr>
            </a:lvl1pPr>
          </a:lstStyle>
          <a:p>
            <a:r>
              <a:rPr lang="sv-SE" smtClean="0"/>
              <a:t>Klicka här för att ändra format</a:t>
            </a:r>
            <a:endParaRPr lang="sv-SE" dirty="0"/>
          </a:p>
        </p:txBody>
      </p:sp>
      <p:sp>
        <p:nvSpPr>
          <p:cNvPr id="22" name="Platshållare för text 21"/>
          <p:cNvSpPr>
            <a:spLocks noGrp="1"/>
          </p:cNvSpPr>
          <p:nvPr>
            <p:ph type="body" sz="quarter" idx="11" hasCustomPrompt="1"/>
          </p:nvPr>
        </p:nvSpPr>
        <p:spPr>
          <a:xfrm>
            <a:off x="7715262" y="6357958"/>
            <a:ext cx="3524249" cy="285750"/>
          </a:xfrm>
        </p:spPr>
        <p:txBody>
          <a:bodyPr wrap="none">
            <a:noAutofit/>
          </a:bodyPr>
          <a:lstStyle>
            <a:lvl1pPr algn="r">
              <a:buNone/>
              <a:defRPr sz="1400">
                <a:solidFill>
                  <a:schemeClr val="bg1"/>
                </a:solidFill>
                <a:latin typeface="Gill Sans MT" pitchFamily="34" charset="0"/>
              </a:defRPr>
            </a:lvl1pPr>
          </a:lstStyle>
          <a:p>
            <a:pPr lvl="0"/>
            <a:r>
              <a:rPr lang="sv-SE" dirty="0" smtClean="0"/>
              <a:t>Ange namn på verksamheten</a:t>
            </a:r>
            <a:endParaRPr lang="sv-SE" dirty="0"/>
          </a:p>
        </p:txBody>
      </p:sp>
      <p:pic>
        <p:nvPicPr>
          <p:cNvPr id="9" name="Bildobjekt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0087" t="64096" r="47" b="31226"/>
          <a:stretch/>
        </p:blipFill>
        <p:spPr>
          <a:xfrm flipH="1">
            <a:off x="-18257" y="6287294"/>
            <a:ext cx="12378952" cy="382066"/>
          </a:xfrm>
          <a:prstGeom prst="rect">
            <a:avLst/>
          </a:prstGeom>
        </p:spPr>
      </p:pic>
      <p:pic>
        <p:nvPicPr>
          <p:cNvPr id="12" name="Bildobjekt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491" y="360000"/>
            <a:ext cx="1825245" cy="617131"/>
          </a:xfrm>
          <a:prstGeom prst="rect">
            <a:avLst/>
          </a:prstGeom>
        </p:spPr>
      </p:pic>
    </p:spTree>
    <p:extLst>
      <p:ext uri="{BB962C8B-B14F-4D97-AF65-F5344CB8AC3E}">
        <p14:creationId xmlns:p14="http://schemas.microsoft.com/office/powerpoint/2010/main" val="187045510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BD319-C441-4740-BDB2-35E25C52CCE7}" type="datetimeFigureOut">
              <a:rPr lang="sv-SE" smtClean="0"/>
              <a:pPr/>
              <a:t>2020-03-04</a:t>
            </a:fld>
            <a:endParaRPr lang="sv-SE"/>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F0B53-9592-4779-891F-997228E46E01}"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GillSan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San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San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San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San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endParaRPr lang="sv-SE" dirty="0">
              <a:solidFill>
                <a:schemeClr val="bg1"/>
              </a:solidFill>
            </a:endParaRPr>
          </a:p>
        </p:txBody>
      </p:sp>
      <p:sp>
        <p:nvSpPr>
          <p:cNvPr id="4" name="Platshållare för text 3"/>
          <p:cNvSpPr>
            <a:spLocks noGrp="1"/>
          </p:cNvSpPr>
          <p:nvPr>
            <p:ph type="body" sz="quarter" idx="11"/>
          </p:nvPr>
        </p:nvSpPr>
        <p:spPr/>
        <p:txBody>
          <a:bodyPr/>
          <a:lstStyle/>
          <a:p>
            <a:endParaRPr lang="sv-SE"/>
          </a:p>
        </p:txBody>
      </p:sp>
      <p:pic>
        <p:nvPicPr>
          <p:cNvPr id="5" name="Platshållare för innehåll 4"/>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506" t="22507" r="-506" b="1936"/>
          <a:stretch/>
        </p:blipFill>
        <p:spPr>
          <a:xfrm>
            <a:off x="-32538" y="-278001"/>
            <a:ext cx="12679197" cy="7136001"/>
          </a:xfrm>
        </p:spPr>
      </p:pic>
      <p:sp>
        <p:nvSpPr>
          <p:cNvPr id="2" name="Kommentar i oval 1"/>
          <p:cNvSpPr/>
          <p:nvPr/>
        </p:nvSpPr>
        <p:spPr>
          <a:xfrm rot="21000538">
            <a:off x="5746378" y="914750"/>
            <a:ext cx="2736304" cy="2019460"/>
          </a:xfrm>
          <a:prstGeom prst="wedgeEllipseCallout">
            <a:avLst/>
          </a:prstGeom>
          <a:solidFill>
            <a:srgbClr val="702E7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4" name="Kommentar i oval 13"/>
          <p:cNvSpPr/>
          <p:nvPr/>
        </p:nvSpPr>
        <p:spPr>
          <a:xfrm>
            <a:off x="7809617" y="1761872"/>
            <a:ext cx="3096344" cy="2016224"/>
          </a:xfrm>
          <a:prstGeom prst="wedgeEllipseCallou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solidFill>
                  <a:srgbClr val="F37021"/>
                </a:solidFill>
                <a:latin typeface="Franklin Gothic Heavy" panose="020B0903020102020204" pitchFamily="34" charset="0"/>
              </a:rPr>
              <a:t>VAR MED OCH PÅVERKA DIN KOMMUN</a:t>
            </a:r>
            <a:endParaRPr lang="sv-SE" sz="2400" dirty="0">
              <a:solidFill>
                <a:srgbClr val="F37021"/>
              </a:solidFill>
              <a:latin typeface="Franklin Gothic Heavy" panose="020B0903020102020204" pitchFamily="34" charset="0"/>
            </a:endParaRPr>
          </a:p>
        </p:txBody>
      </p:sp>
      <p:sp>
        <p:nvSpPr>
          <p:cNvPr id="15" name="textruta 14"/>
          <p:cNvSpPr txBox="1"/>
          <p:nvPr/>
        </p:nvSpPr>
        <p:spPr>
          <a:xfrm>
            <a:off x="949893" y="432671"/>
            <a:ext cx="6840760" cy="1015663"/>
          </a:xfrm>
          <a:prstGeom prst="rect">
            <a:avLst/>
          </a:prstGeom>
          <a:noFill/>
        </p:spPr>
        <p:txBody>
          <a:bodyPr wrap="square" rtlCol="0">
            <a:spAutoFit/>
          </a:bodyPr>
          <a:lstStyle/>
          <a:p>
            <a:r>
              <a:rPr lang="sv-SE" sz="6000" dirty="0" smtClean="0">
                <a:solidFill>
                  <a:schemeClr val="bg1"/>
                </a:solidFill>
                <a:latin typeface="Franklin Gothic Heavy" panose="020B0903020102020204" pitchFamily="34" charset="0"/>
              </a:rPr>
              <a:t>PITEFÖRSLAG</a:t>
            </a:r>
            <a:endParaRPr lang="sv-SE" sz="3200" dirty="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10992897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6528048" y="438936"/>
            <a:ext cx="5507575" cy="55618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innehåll 1"/>
          <p:cNvSpPr>
            <a:spLocks noGrp="1"/>
          </p:cNvSpPr>
          <p:nvPr>
            <p:ph sz="quarter" idx="10"/>
          </p:nvPr>
        </p:nvSpPr>
        <p:spPr/>
        <p:txBody>
          <a:bodyPr/>
          <a:lstStyle/>
          <a:p>
            <a:endParaRPr lang="sv-SE" dirty="0"/>
          </a:p>
        </p:txBody>
      </p:sp>
      <p:sp>
        <p:nvSpPr>
          <p:cNvPr id="3" name="Rubrik 2"/>
          <p:cNvSpPr>
            <a:spLocks noGrp="1"/>
          </p:cNvSpPr>
          <p:nvPr>
            <p:ph type="title"/>
          </p:nvPr>
        </p:nvSpPr>
        <p:spPr>
          <a:xfrm>
            <a:off x="-1968896" y="980728"/>
            <a:ext cx="11849352" cy="1143000"/>
          </a:xfrm>
        </p:spPr>
        <p:txBody>
          <a:bodyPr>
            <a:normAutofit/>
          </a:bodyPr>
          <a:lstStyle/>
          <a:p>
            <a:pPr algn="ctr"/>
            <a:r>
              <a:rPr lang="sv-SE" sz="6000" dirty="0" smtClean="0"/>
              <a:t>Processen</a:t>
            </a:r>
            <a:endParaRPr lang="sv-SE" sz="6000" dirty="0"/>
          </a:p>
        </p:txBody>
      </p:sp>
      <p:sp>
        <p:nvSpPr>
          <p:cNvPr id="4" name="Platshållare för text 3"/>
          <p:cNvSpPr>
            <a:spLocks noGrp="1"/>
          </p:cNvSpPr>
          <p:nvPr>
            <p:ph type="body" sz="quarter" idx="11"/>
          </p:nvPr>
        </p:nvSpPr>
        <p:spPr/>
        <p:txBody>
          <a:bodyPr/>
          <a:lstStyle/>
          <a:p>
            <a:endParaRPr lang="sv-SE" dirty="0"/>
          </a:p>
        </p:txBody>
      </p:sp>
      <p:pic>
        <p:nvPicPr>
          <p:cNvPr id="8" name="Bildobjekt 7"/>
          <p:cNvPicPr>
            <a:picLocks noChangeAspect="1"/>
          </p:cNvPicPr>
          <p:nvPr/>
        </p:nvPicPr>
        <p:blipFill>
          <a:blip r:embed="rId3">
            <a:extLst>
              <a:ext uri="{BEBA8EAE-BF5A-486C-A8C5-ECC9F3942E4B}">
                <a14:imgProps xmlns:a14="http://schemas.microsoft.com/office/drawing/2010/main">
                  <a14:imgLayer r:embed="rId4">
                    <a14:imgEffect>
                      <a14:sharpenSoften amount="-2000"/>
                    </a14:imgEffect>
                  </a14:imgLayer>
                </a14:imgProps>
              </a:ext>
            </a:extLst>
          </a:blip>
          <a:stretch>
            <a:fillRect/>
          </a:stretch>
        </p:blipFill>
        <p:spPr>
          <a:xfrm>
            <a:off x="6528048" y="438937"/>
            <a:ext cx="5507575" cy="5561831"/>
          </a:xfrm>
          <a:prstGeom prst="rect">
            <a:avLst/>
          </a:prstGeom>
          <a:effectLst>
            <a:outerShdw blurRad="50800" dist="38100" dir="2700000" algn="ctr" rotWithShape="0">
              <a:srgbClr val="000000">
                <a:alpha val="40000"/>
              </a:srgbClr>
            </a:outerShdw>
          </a:effectLst>
        </p:spPr>
      </p:pic>
    </p:spTree>
    <p:extLst>
      <p:ext uri="{BB962C8B-B14F-4D97-AF65-F5344CB8AC3E}">
        <p14:creationId xmlns:p14="http://schemas.microsoft.com/office/powerpoint/2010/main" val="41137418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0"/>
          </p:nvPr>
        </p:nvSpPr>
        <p:spPr>
          <a:xfrm>
            <a:off x="1919536" y="2708920"/>
            <a:ext cx="10096571" cy="3286148"/>
          </a:xfrm>
        </p:spPr>
        <p:txBody>
          <a:bodyPr/>
          <a:lstStyle/>
          <a:p>
            <a:r>
              <a:rPr lang="sv-SE" dirty="0" smtClean="0"/>
              <a:t>Mars månad</a:t>
            </a:r>
          </a:p>
          <a:p>
            <a:r>
              <a:rPr lang="sv-SE" dirty="0" smtClean="0"/>
              <a:t>Lanseringskampanj</a:t>
            </a:r>
            <a:r>
              <a:rPr lang="sv-SE" dirty="0"/>
              <a:t> </a:t>
            </a:r>
            <a:endParaRPr lang="sv-SE" dirty="0" smtClean="0"/>
          </a:p>
          <a:p>
            <a:pPr marL="0" indent="0">
              <a:buNone/>
            </a:pPr>
            <a:r>
              <a:rPr lang="sv-SE" dirty="0"/>
              <a:t>	</a:t>
            </a:r>
            <a:r>
              <a:rPr lang="sv-SE" i="1" dirty="0" smtClean="0"/>
              <a:t>Facebook, Digitala skärmar,  annonsblad, egen hemsida, PT-banner</a:t>
            </a:r>
          </a:p>
          <a:p>
            <a:r>
              <a:rPr lang="sv-SE" dirty="0" smtClean="0"/>
              <a:t>Målgrupper</a:t>
            </a:r>
          </a:p>
          <a:p>
            <a:pPr marL="0" indent="0">
              <a:buNone/>
            </a:pPr>
            <a:r>
              <a:rPr lang="sv-SE" dirty="0"/>
              <a:t>	</a:t>
            </a:r>
            <a:r>
              <a:rPr lang="sv-SE" i="1" dirty="0" smtClean="0"/>
              <a:t>Medborgare, Medarbetare, Politiker</a:t>
            </a:r>
          </a:p>
          <a:p>
            <a:r>
              <a:rPr lang="sv-SE" dirty="0" smtClean="0"/>
              <a:t>Mål – 50 förslag under 2020</a:t>
            </a:r>
          </a:p>
        </p:txBody>
      </p:sp>
      <p:sp>
        <p:nvSpPr>
          <p:cNvPr id="3" name="Rubrik 2"/>
          <p:cNvSpPr>
            <a:spLocks noGrp="1"/>
          </p:cNvSpPr>
          <p:nvPr>
            <p:ph type="title"/>
          </p:nvPr>
        </p:nvSpPr>
        <p:spPr>
          <a:xfrm>
            <a:off x="0" y="980728"/>
            <a:ext cx="12191999" cy="1143000"/>
          </a:xfrm>
        </p:spPr>
        <p:txBody>
          <a:bodyPr>
            <a:normAutofit/>
          </a:bodyPr>
          <a:lstStyle/>
          <a:p>
            <a:pPr algn="ctr"/>
            <a:r>
              <a:rPr lang="sv-SE" sz="6000" dirty="0" smtClean="0"/>
              <a:t>Lansering och marknadsföring</a:t>
            </a:r>
            <a:endParaRPr lang="sv-SE" sz="6000" dirty="0"/>
          </a:p>
        </p:txBody>
      </p:sp>
      <p:sp>
        <p:nvSpPr>
          <p:cNvPr id="4" name="Platshållare för text 3"/>
          <p:cNvSpPr>
            <a:spLocks noGrp="1"/>
          </p:cNvSpPr>
          <p:nvPr>
            <p:ph type="body" sz="quarter" idx="11"/>
          </p:nvPr>
        </p:nvSpPr>
        <p:spPr/>
        <p:txBody>
          <a:bodyPr/>
          <a:lstStyle/>
          <a:p>
            <a:endParaRPr lang="sv-SE" dirty="0"/>
          </a:p>
        </p:txBody>
      </p:sp>
    </p:spTree>
    <p:extLst>
      <p:ext uri="{BB962C8B-B14F-4D97-AF65-F5344CB8AC3E}">
        <p14:creationId xmlns:p14="http://schemas.microsoft.com/office/powerpoint/2010/main" val="23550010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0"/>
          </p:nvPr>
        </p:nvSpPr>
        <p:spPr>
          <a:xfrm>
            <a:off x="1847528" y="2708920"/>
            <a:ext cx="5692495" cy="2232248"/>
          </a:xfrm>
        </p:spPr>
        <p:txBody>
          <a:bodyPr/>
          <a:lstStyle/>
          <a:p>
            <a:pPr algn="just"/>
            <a:r>
              <a:rPr lang="sv-SE" dirty="0" smtClean="0"/>
              <a:t>Digitaliserat förslag från medborgare</a:t>
            </a:r>
          </a:p>
          <a:p>
            <a:pPr algn="just"/>
            <a:r>
              <a:rPr lang="sv-SE" dirty="0" smtClean="0"/>
              <a:t>Ett mer tillgängligt sätt att påverka Piteå kommun</a:t>
            </a:r>
          </a:p>
          <a:p>
            <a:pPr algn="just"/>
            <a:r>
              <a:rPr lang="sv-SE" dirty="0" smtClean="0"/>
              <a:t>Verktyg för att skapa debatt och engagemang</a:t>
            </a:r>
          </a:p>
          <a:p>
            <a:pPr algn="just"/>
            <a:r>
              <a:rPr lang="sv-SE" dirty="0"/>
              <a:t>Möjlighet till egna regler/kriterier</a:t>
            </a:r>
          </a:p>
          <a:p>
            <a:pPr algn="just"/>
            <a:r>
              <a:rPr lang="sv-SE" dirty="0" smtClean="0"/>
              <a:t>Kräver </a:t>
            </a:r>
            <a:r>
              <a:rPr lang="sv-SE" dirty="0"/>
              <a:t>stöd från flera </a:t>
            </a:r>
            <a:r>
              <a:rPr lang="sv-SE" dirty="0" smtClean="0"/>
              <a:t>medborgare</a:t>
            </a:r>
          </a:p>
          <a:p>
            <a:endParaRPr lang="sv-SE" dirty="0" smtClean="0"/>
          </a:p>
          <a:p>
            <a:endParaRPr lang="sv-SE" dirty="0"/>
          </a:p>
        </p:txBody>
      </p:sp>
      <p:sp>
        <p:nvSpPr>
          <p:cNvPr id="3" name="Rubrik 2"/>
          <p:cNvSpPr>
            <a:spLocks noGrp="1"/>
          </p:cNvSpPr>
          <p:nvPr>
            <p:ph type="title"/>
          </p:nvPr>
        </p:nvSpPr>
        <p:spPr>
          <a:xfrm>
            <a:off x="-19690" y="980728"/>
            <a:ext cx="12192001" cy="1143000"/>
          </a:xfrm>
        </p:spPr>
        <p:txBody>
          <a:bodyPr>
            <a:normAutofit/>
          </a:bodyPr>
          <a:lstStyle/>
          <a:p>
            <a:pPr algn="ctr"/>
            <a:r>
              <a:rPr lang="sv-SE" sz="6000" dirty="0" smtClean="0"/>
              <a:t>Vad är Piteförslag?</a:t>
            </a:r>
            <a:endParaRPr lang="sv-SE" sz="6000" dirty="0"/>
          </a:p>
        </p:txBody>
      </p:sp>
      <p:sp>
        <p:nvSpPr>
          <p:cNvPr id="4" name="Platshållare för text 3"/>
          <p:cNvSpPr>
            <a:spLocks noGrp="1"/>
          </p:cNvSpPr>
          <p:nvPr>
            <p:ph type="body" sz="quarter" idx="11"/>
          </p:nvPr>
        </p:nvSpPr>
        <p:spPr/>
        <p:txBody>
          <a:bodyPr/>
          <a:lstStyle/>
          <a:p>
            <a:endParaRPr lang="sv-SE" dirty="0"/>
          </a:p>
        </p:txBody>
      </p:sp>
      <p:pic>
        <p:nvPicPr>
          <p:cNvPr id="5" name="Bildobjekt 4"/>
          <p:cNvPicPr>
            <a:picLocks noChangeAspect="1"/>
          </p:cNvPicPr>
          <p:nvPr/>
        </p:nvPicPr>
        <p:blipFill>
          <a:blip r:embed="rId3"/>
          <a:stretch>
            <a:fillRect/>
          </a:stretch>
        </p:blipFill>
        <p:spPr>
          <a:xfrm>
            <a:off x="6980632" y="4077072"/>
            <a:ext cx="4993508" cy="19211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1962203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ödesschema: Process 23"/>
          <p:cNvSpPr/>
          <p:nvPr/>
        </p:nvSpPr>
        <p:spPr>
          <a:xfrm>
            <a:off x="5340762" y="3011630"/>
            <a:ext cx="6568179" cy="2983438"/>
          </a:xfrm>
          <a:prstGeom prst="flowChartProcess">
            <a:avLst/>
          </a:prstGeom>
          <a:solidFill>
            <a:schemeClr val="bg1"/>
          </a:solidFill>
          <a:ln w="6350">
            <a:solidFill>
              <a:schemeClr val="bg1">
                <a:lumMod val="95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innehåll 1"/>
          <p:cNvSpPr>
            <a:spLocks noGrp="1"/>
          </p:cNvSpPr>
          <p:nvPr>
            <p:ph sz="quarter" idx="10"/>
          </p:nvPr>
        </p:nvSpPr>
        <p:spPr>
          <a:xfrm>
            <a:off x="1847528" y="2708920"/>
            <a:ext cx="10096571" cy="3286148"/>
          </a:xfrm>
        </p:spPr>
        <p:txBody>
          <a:bodyPr/>
          <a:lstStyle/>
          <a:p>
            <a:r>
              <a:rPr lang="sv-SE" dirty="0" smtClean="0"/>
              <a:t>Vem får lämna förslag</a:t>
            </a:r>
          </a:p>
          <a:p>
            <a:r>
              <a:rPr lang="sv-SE" dirty="0" smtClean="0"/>
              <a:t>Vem får rösta</a:t>
            </a:r>
          </a:p>
        </p:txBody>
      </p:sp>
      <p:sp>
        <p:nvSpPr>
          <p:cNvPr id="3" name="Rubrik 2"/>
          <p:cNvSpPr>
            <a:spLocks noGrp="1"/>
          </p:cNvSpPr>
          <p:nvPr>
            <p:ph type="title"/>
          </p:nvPr>
        </p:nvSpPr>
        <p:spPr>
          <a:xfrm>
            <a:off x="0" y="975953"/>
            <a:ext cx="12192000" cy="1143000"/>
          </a:xfrm>
        </p:spPr>
        <p:txBody>
          <a:bodyPr>
            <a:normAutofit/>
          </a:bodyPr>
          <a:lstStyle/>
          <a:p>
            <a:pPr algn="ctr"/>
            <a:r>
              <a:rPr lang="sv-SE" sz="6000" dirty="0" smtClean="0"/>
              <a:t>Regler och riktlinjer</a:t>
            </a:r>
            <a:endParaRPr lang="sv-SE" sz="6000" dirty="0"/>
          </a:p>
        </p:txBody>
      </p:sp>
      <p:sp>
        <p:nvSpPr>
          <p:cNvPr id="4" name="Platshållare för text 3"/>
          <p:cNvSpPr>
            <a:spLocks noGrp="1"/>
          </p:cNvSpPr>
          <p:nvPr>
            <p:ph type="body" sz="quarter" idx="11"/>
          </p:nvPr>
        </p:nvSpPr>
        <p:spPr/>
        <p:txBody>
          <a:bodyPr/>
          <a:lstStyle/>
          <a:p>
            <a:endParaRPr lang="sv-SE" dirty="0"/>
          </a:p>
        </p:txBody>
      </p:sp>
      <p:sp>
        <p:nvSpPr>
          <p:cNvPr id="6" name="textruta 5"/>
          <p:cNvSpPr txBox="1"/>
          <p:nvPr/>
        </p:nvSpPr>
        <p:spPr>
          <a:xfrm>
            <a:off x="5599670" y="3381061"/>
            <a:ext cx="6408712" cy="2677656"/>
          </a:xfrm>
          <a:prstGeom prst="rect">
            <a:avLst/>
          </a:prstGeom>
          <a:noFill/>
          <a:ln>
            <a:noFill/>
          </a:ln>
          <a:effectLst>
            <a:outerShdw blurRad="152400" dist="50800" dir="5400000" sx="110000" sy="110000" algn="ctr" rotWithShape="0">
              <a:srgbClr val="000000">
                <a:alpha val="43137"/>
              </a:srgbClr>
            </a:outerShdw>
          </a:effectLst>
        </p:spPr>
        <p:txBody>
          <a:bodyPr wrap="square" rtlCol="0">
            <a:spAutoFit/>
          </a:bodyPr>
          <a:lstStyle/>
          <a:p>
            <a:r>
              <a:rPr lang="sv-SE" sz="1400" dirty="0">
                <a:latin typeface="Gill Sans MT" panose="020B0502020104020203" pitchFamily="34" charset="0"/>
              </a:rPr>
              <a:t>Ett förslag får endast handla om ett ämne per förslag. </a:t>
            </a:r>
            <a:r>
              <a:rPr lang="sv-SE" sz="1400" dirty="0" smtClean="0">
                <a:latin typeface="Gill Sans MT" panose="020B0502020104020203" pitchFamily="34" charset="0"/>
              </a:rPr>
              <a:t> Alla </a:t>
            </a:r>
            <a:r>
              <a:rPr lang="sv-SE" sz="1400" dirty="0">
                <a:latin typeface="Gill Sans MT" panose="020B0502020104020203" pitchFamily="34" charset="0"/>
              </a:rPr>
              <a:t>förslag utom de som har odemokratiskt, rasistisk eller diskriminerande innebörd ska publiceras. </a:t>
            </a:r>
          </a:p>
          <a:p>
            <a:endParaRPr lang="sv-SE" sz="1400" dirty="0">
              <a:latin typeface="Gill Sans MT" panose="020B0502020104020203" pitchFamily="34" charset="0"/>
            </a:endParaRPr>
          </a:p>
          <a:p>
            <a:r>
              <a:rPr lang="sv-SE" sz="1400" dirty="0">
                <a:latin typeface="Gill Sans MT" panose="020B0502020104020203" pitchFamily="34" charset="0"/>
              </a:rPr>
              <a:t>För att behandlas och få söka stöd får förslag inte: </a:t>
            </a:r>
          </a:p>
          <a:p>
            <a:pPr marL="285750" indent="-285750">
              <a:buFont typeface="Arial" panose="020B0604020202020204" pitchFamily="34" charset="0"/>
              <a:buChar char="•"/>
            </a:pPr>
            <a:r>
              <a:rPr lang="sv-SE" sz="1400" dirty="0">
                <a:latin typeface="Gill Sans MT" panose="020B0502020104020203" pitchFamily="34" charset="0"/>
              </a:rPr>
              <a:t>avse myndighetsutövning mot enskild</a:t>
            </a:r>
          </a:p>
          <a:p>
            <a:pPr marL="285750" indent="-285750">
              <a:buFont typeface="Arial" panose="020B0604020202020204" pitchFamily="34" charset="0"/>
              <a:buChar char="•"/>
            </a:pPr>
            <a:r>
              <a:rPr lang="sv-SE" sz="1400" dirty="0">
                <a:latin typeface="Gill Sans MT" panose="020B0502020104020203" pitchFamily="34" charset="0"/>
              </a:rPr>
              <a:t>handla om något som är utom kommunens ansvarsområde</a:t>
            </a:r>
          </a:p>
          <a:p>
            <a:pPr marL="285750" indent="-285750">
              <a:buFont typeface="Arial" panose="020B0604020202020204" pitchFamily="34" charset="0"/>
              <a:buChar char="•"/>
            </a:pPr>
            <a:r>
              <a:rPr lang="sv-SE" sz="1400" dirty="0">
                <a:latin typeface="Gill Sans MT" panose="020B0502020104020203" pitchFamily="34" charset="0"/>
              </a:rPr>
              <a:t>handla om förhållandet mellan Piteå kommun som arbetsgivare och dess medarbetare</a:t>
            </a:r>
          </a:p>
          <a:p>
            <a:endParaRPr lang="sv-SE" sz="1400" dirty="0">
              <a:latin typeface="Gill Sans MT" panose="020B0502020104020203" pitchFamily="34" charset="0"/>
            </a:endParaRPr>
          </a:p>
          <a:p>
            <a:r>
              <a:rPr lang="sv-SE" sz="1400" dirty="0">
                <a:latin typeface="Gill Sans MT" panose="020B0502020104020203" pitchFamily="34" charset="0"/>
              </a:rPr>
              <a:t>Förslag som har utretts de senaste två åren, är under en pågående process eller rättsprocess kommer inte att publiceras för röster</a:t>
            </a:r>
          </a:p>
          <a:p>
            <a:endParaRPr lang="sv-SE" sz="1400" dirty="0"/>
          </a:p>
        </p:txBody>
      </p:sp>
      <p:cxnSp>
        <p:nvCxnSpPr>
          <p:cNvPr id="12" name="Rak koppling 11"/>
          <p:cNvCxnSpPr/>
          <p:nvPr/>
        </p:nvCxnSpPr>
        <p:spPr>
          <a:xfrm>
            <a:off x="5465073" y="3645024"/>
            <a:ext cx="63195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Rak koppling 12"/>
          <p:cNvCxnSpPr/>
          <p:nvPr/>
        </p:nvCxnSpPr>
        <p:spPr>
          <a:xfrm>
            <a:off x="5465073" y="3861048"/>
            <a:ext cx="63195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Rak koppling 13"/>
          <p:cNvCxnSpPr/>
          <p:nvPr/>
        </p:nvCxnSpPr>
        <p:spPr>
          <a:xfrm>
            <a:off x="5465073" y="4077072"/>
            <a:ext cx="63195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Rak koppling 14"/>
          <p:cNvCxnSpPr/>
          <p:nvPr/>
        </p:nvCxnSpPr>
        <p:spPr>
          <a:xfrm>
            <a:off x="5465073" y="4293096"/>
            <a:ext cx="63195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Rak koppling 15"/>
          <p:cNvCxnSpPr/>
          <p:nvPr/>
        </p:nvCxnSpPr>
        <p:spPr>
          <a:xfrm>
            <a:off x="5465073" y="4509120"/>
            <a:ext cx="63195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Rak koppling 16"/>
          <p:cNvCxnSpPr/>
          <p:nvPr/>
        </p:nvCxnSpPr>
        <p:spPr>
          <a:xfrm>
            <a:off x="5465073" y="4725144"/>
            <a:ext cx="63195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Rak koppling 17"/>
          <p:cNvCxnSpPr/>
          <p:nvPr/>
        </p:nvCxnSpPr>
        <p:spPr>
          <a:xfrm>
            <a:off x="5465073" y="4941168"/>
            <a:ext cx="63195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Rak koppling 18"/>
          <p:cNvCxnSpPr/>
          <p:nvPr/>
        </p:nvCxnSpPr>
        <p:spPr>
          <a:xfrm>
            <a:off x="5465073" y="5157192"/>
            <a:ext cx="63195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Rak koppling 19"/>
          <p:cNvCxnSpPr/>
          <p:nvPr/>
        </p:nvCxnSpPr>
        <p:spPr>
          <a:xfrm>
            <a:off x="5465073" y="5373216"/>
            <a:ext cx="63195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Rak koppling 20"/>
          <p:cNvCxnSpPr/>
          <p:nvPr/>
        </p:nvCxnSpPr>
        <p:spPr>
          <a:xfrm>
            <a:off x="5465073" y="5589240"/>
            <a:ext cx="63195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Rak koppling 21"/>
          <p:cNvCxnSpPr/>
          <p:nvPr/>
        </p:nvCxnSpPr>
        <p:spPr>
          <a:xfrm>
            <a:off x="5465073" y="5805264"/>
            <a:ext cx="63195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Rak koppling 22"/>
          <p:cNvCxnSpPr/>
          <p:nvPr/>
        </p:nvCxnSpPr>
        <p:spPr>
          <a:xfrm>
            <a:off x="5465073" y="3429000"/>
            <a:ext cx="63195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ruta 24"/>
          <p:cNvSpPr txBox="1"/>
          <p:nvPr/>
        </p:nvSpPr>
        <p:spPr>
          <a:xfrm>
            <a:off x="8055390" y="3011630"/>
            <a:ext cx="778546" cy="369332"/>
          </a:xfrm>
          <a:prstGeom prst="rect">
            <a:avLst/>
          </a:prstGeom>
          <a:noFill/>
        </p:spPr>
        <p:txBody>
          <a:bodyPr wrap="none" rtlCol="0">
            <a:spAutoFit/>
          </a:bodyPr>
          <a:lstStyle/>
          <a:p>
            <a:r>
              <a:rPr lang="sv-SE" dirty="0" smtClean="0"/>
              <a:t>Regler</a:t>
            </a:r>
            <a:endParaRPr lang="sv-SE" dirty="0"/>
          </a:p>
        </p:txBody>
      </p:sp>
    </p:spTree>
    <p:extLst>
      <p:ext uri="{BB962C8B-B14F-4D97-AF65-F5344CB8AC3E}">
        <p14:creationId xmlns:p14="http://schemas.microsoft.com/office/powerpoint/2010/main" val="1301404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0"/>
          </p:nvPr>
        </p:nvSpPr>
        <p:spPr>
          <a:xfrm>
            <a:off x="1847528" y="2708920"/>
            <a:ext cx="10096571" cy="3286148"/>
          </a:xfrm>
        </p:spPr>
        <p:txBody>
          <a:bodyPr/>
          <a:lstStyle/>
          <a:p>
            <a:r>
              <a:rPr lang="sv-SE" dirty="0"/>
              <a:t>2 </a:t>
            </a:r>
            <a:r>
              <a:rPr lang="sv-SE" dirty="0" smtClean="0"/>
              <a:t>månader</a:t>
            </a:r>
          </a:p>
          <a:p>
            <a:r>
              <a:rPr lang="sv-SE" dirty="0" smtClean="0"/>
              <a:t>Krävs att 42 stycken stödjer förslaget för att gå vidare </a:t>
            </a:r>
          </a:p>
          <a:p>
            <a:pPr marL="0" indent="0">
              <a:buNone/>
            </a:pPr>
            <a:r>
              <a:rPr lang="sv-SE" dirty="0"/>
              <a:t>	</a:t>
            </a:r>
            <a:r>
              <a:rPr lang="sv-SE" dirty="0" smtClean="0"/>
              <a:t>– En promille av befolkningen</a:t>
            </a:r>
          </a:p>
          <a:p>
            <a:r>
              <a:rPr lang="sv-SE" dirty="0" smtClean="0"/>
              <a:t>Förslag som inte når upp till 42 </a:t>
            </a:r>
            <a:r>
              <a:rPr lang="sv-SE" dirty="0" smtClean="0"/>
              <a:t>personer som stödjer förslaget</a:t>
            </a:r>
            <a:endParaRPr lang="sv-SE" dirty="0" smtClean="0"/>
          </a:p>
        </p:txBody>
      </p:sp>
      <p:sp>
        <p:nvSpPr>
          <p:cNvPr id="3" name="Rubrik 2"/>
          <p:cNvSpPr>
            <a:spLocks noGrp="1"/>
          </p:cNvSpPr>
          <p:nvPr>
            <p:ph type="title"/>
          </p:nvPr>
        </p:nvSpPr>
        <p:spPr>
          <a:xfrm>
            <a:off x="393" y="980728"/>
            <a:ext cx="12191999" cy="1143000"/>
          </a:xfrm>
        </p:spPr>
        <p:txBody>
          <a:bodyPr>
            <a:normAutofit/>
          </a:bodyPr>
          <a:lstStyle/>
          <a:p>
            <a:pPr algn="ctr"/>
            <a:r>
              <a:rPr lang="sv-SE" sz="6000" dirty="0" smtClean="0"/>
              <a:t>Söka stöd</a:t>
            </a:r>
            <a:endParaRPr lang="sv-SE" sz="6000" dirty="0"/>
          </a:p>
        </p:txBody>
      </p:sp>
      <p:sp>
        <p:nvSpPr>
          <p:cNvPr id="4" name="Platshållare för text 3"/>
          <p:cNvSpPr>
            <a:spLocks noGrp="1"/>
          </p:cNvSpPr>
          <p:nvPr>
            <p:ph type="body" sz="quarter" idx="11"/>
          </p:nvPr>
        </p:nvSpPr>
        <p:spPr/>
        <p:txBody>
          <a:bodyPr/>
          <a:lstStyle/>
          <a:p>
            <a:endParaRPr lang="sv-SE" dirty="0"/>
          </a:p>
        </p:txBody>
      </p:sp>
    </p:spTree>
    <p:extLst>
      <p:ext uri="{BB962C8B-B14F-4D97-AF65-F5344CB8AC3E}">
        <p14:creationId xmlns:p14="http://schemas.microsoft.com/office/powerpoint/2010/main" val="37113720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263352" y="224644"/>
            <a:ext cx="4752528" cy="5940660"/>
          </a:xfrm>
          <a:effectLst>
            <a:outerShdw blurRad="50800" dist="38100" dir="2700000" algn="ctr" rotWithShape="0">
              <a:srgbClr val="000000">
                <a:alpha val="40000"/>
              </a:srgbClr>
            </a:outerShdw>
          </a:effectLst>
        </p:spPr>
      </p:pic>
      <p:sp>
        <p:nvSpPr>
          <p:cNvPr id="4" name="Platshållare för text 3"/>
          <p:cNvSpPr>
            <a:spLocks noGrp="1"/>
          </p:cNvSpPr>
          <p:nvPr>
            <p:ph type="body" sz="quarter" idx="11"/>
          </p:nvPr>
        </p:nvSpPr>
        <p:spPr/>
        <p:txBody>
          <a:bodyPr/>
          <a:lstStyle/>
          <a:p>
            <a:endParaRPr lang="sv-SE" dirty="0"/>
          </a:p>
        </p:txBody>
      </p:sp>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980" y="224644"/>
            <a:ext cx="5777214" cy="5940660"/>
          </a:xfrm>
          <a:prstGeom prst="rect">
            <a:avLst/>
          </a:prstGeom>
          <a:effectLst>
            <a:outerShdw blurRad="50800" dist="38100" dir="2700000" algn="ctr" rotWithShape="0">
              <a:srgbClr val="000000">
                <a:alpha val="40000"/>
              </a:srgbClr>
            </a:outerShdw>
          </a:effectLst>
        </p:spPr>
      </p:pic>
    </p:spTree>
    <p:extLst>
      <p:ext uri="{BB962C8B-B14F-4D97-AF65-F5344CB8AC3E}">
        <p14:creationId xmlns:p14="http://schemas.microsoft.com/office/powerpoint/2010/main" val="19460947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0"/>
          </p:nvPr>
        </p:nvSpPr>
        <p:spPr>
          <a:xfrm>
            <a:off x="1847528" y="2708920"/>
            <a:ext cx="4068389" cy="2511730"/>
          </a:xfrm>
        </p:spPr>
        <p:txBody>
          <a:bodyPr>
            <a:normAutofit/>
          </a:bodyPr>
          <a:lstStyle/>
          <a:p>
            <a:r>
              <a:rPr lang="sv-SE" dirty="0" smtClean="0"/>
              <a:t>Lagstyrt Kommunallagen</a:t>
            </a:r>
          </a:p>
          <a:p>
            <a:r>
              <a:rPr lang="sv-SE" dirty="0" smtClean="0"/>
              <a:t>175 beslutade sedan 2015</a:t>
            </a:r>
          </a:p>
          <a:p>
            <a:r>
              <a:rPr lang="sv-SE" dirty="0" smtClean="0"/>
              <a:t>12 Bifall, 3 delvis bifall</a:t>
            </a:r>
          </a:p>
          <a:p>
            <a:r>
              <a:rPr lang="sv-SE" dirty="0" smtClean="0"/>
              <a:t>Medel handläggningstid 200 dagar</a:t>
            </a:r>
          </a:p>
          <a:p>
            <a:r>
              <a:rPr lang="sv-SE" dirty="0" smtClean="0"/>
              <a:t>30 ärenden tog längre än ett år</a:t>
            </a:r>
          </a:p>
          <a:p>
            <a:pPr marL="0" indent="0">
              <a:buNone/>
            </a:pPr>
            <a:r>
              <a:rPr lang="sv-SE" dirty="0" smtClean="0"/>
              <a:t> </a:t>
            </a:r>
          </a:p>
          <a:p>
            <a:endParaRPr lang="sv-SE" dirty="0"/>
          </a:p>
        </p:txBody>
      </p:sp>
      <p:sp>
        <p:nvSpPr>
          <p:cNvPr id="3" name="Rubrik 2"/>
          <p:cNvSpPr>
            <a:spLocks noGrp="1"/>
          </p:cNvSpPr>
          <p:nvPr>
            <p:ph type="title"/>
          </p:nvPr>
        </p:nvSpPr>
        <p:spPr>
          <a:xfrm>
            <a:off x="0" y="980988"/>
            <a:ext cx="12192000" cy="1143000"/>
          </a:xfrm>
        </p:spPr>
        <p:txBody>
          <a:bodyPr/>
          <a:lstStyle/>
          <a:p>
            <a:pPr algn="ctr"/>
            <a:r>
              <a:rPr lang="sv-SE" sz="6000" dirty="0" smtClean="0"/>
              <a:t>Medborgarförslag</a:t>
            </a:r>
            <a:r>
              <a:rPr lang="sv-SE" dirty="0" smtClean="0"/>
              <a:t>  </a:t>
            </a:r>
            <a:r>
              <a:rPr lang="sv-SE" sz="4000" b="0" dirty="0" smtClean="0"/>
              <a:t>-</a:t>
            </a:r>
            <a:r>
              <a:rPr lang="sv-SE" sz="4000" i="1" dirty="0" smtClean="0"/>
              <a:t>idag</a:t>
            </a:r>
            <a:endParaRPr lang="sv-SE" i="1" dirty="0"/>
          </a:p>
        </p:txBody>
      </p:sp>
      <p:sp>
        <p:nvSpPr>
          <p:cNvPr id="4" name="Platshållare för text 3"/>
          <p:cNvSpPr>
            <a:spLocks noGrp="1"/>
          </p:cNvSpPr>
          <p:nvPr>
            <p:ph type="body" sz="quarter" idx="11"/>
          </p:nvPr>
        </p:nvSpPr>
        <p:spPr/>
        <p:txBody>
          <a:bodyPr/>
          <a:lstStyle/>
          <a:p>
            <a:endParaRPr lang="sv-SE" dirty="0"/>
          </a:p>
        </p:txBody>
      </p:sp>
      <p:sp>
        <p:nvSpPr>
          <p:cNvPr id="5" name="textruta 4"/>
          <p:cNvSpPr txBox="1"/>
          <p:nvPr/>
        </p:nvSpPr>
        <p:spPr>
          <a:xfrm>
            <a:off x="7032104" y="2285581"/>
            <a:ext cx="5189148" cy="2646878"/>
          </a:xfrm>
          <a:prstGeom prst="rect">
            <a:avLst/>
          </a:prstGeom>
          <a:noFill/>
        </p:spPr>
        <p:txBody>
          <a:bodyPr wrap="square" rtlCol="0">
            <a:spAutoFit/>
          </a:bodyPr>
          <a:lstStyle/>
          <a:p>
            <a:pPr algn="ctr"/>
            <a:endParaRPr lang="sv-SE" sz="2800" b="1" dirty="0">
              <a:latin typeface="Gill Sans MT" pitchFamily="34" charset="0"/>
              <a:cs typeface="Times New Roman" pitchFamily="18" charset="0"/>
            </a:endParaRPr>
          </a:p>
          <a:p>
            <a:pPr marL="285750" indent="-285750">
              <a:buFont typeface="Arial" panose="020B0604020202020204" pitchFamily="34" charset="0"/>
              <a:buChar char="•"/>
            </a:pPr>
            <a:r>
              <a:rPr lang="sv-SE" sz="2000" dirty="0" smtClean="0"/>
              <a:t>Lång </a:t>
            </a:r>
            <a:r>
              <a:rPr lang="sv-SE" sz="2000" dirty="0"/>
              <a:t>handläggning – Skapar frustration </a:t>
            </a:r>
            <a:endParaRPr lang="sv-SE" sz="2000" dirty="0" smtClean="0"/>
          </a:p>
          <a:p>
            <a:pPr marL="285750" indent="-285750">
              <a:buFont typeface="Arial" panose="020B0604020202020204" pitchFamily="34" charset="0"/>
              <a:buChar char="•"/>
            </a:pPr>
            <a:r>
              <a:rPr lang="sv-SE" sz="2000" dirty="0" smtClean="0"/>
              <a:t>Få </a:t>
            </a:r>
            <a:r>
              <a:rPr lang="sv-SE" sz="2000" dirty="0"/>
              <a:t>bifall – Känsla av </a:t>
            </a:r>
            <a:r>
              <a:rPr lang="sv-SE" sz="2000" dirty="0" smtClean="0"/>
              <a:t>att </a:t>
            </a:r>
            <a:r>
              <a:rPr lang="sv-SE" sz="2000" dirty="0"/>
              <a:t>inte kunna </a:t>
            </a:r>
            <a:r>
              <a:rPr lang="sv-SE" sz="2000" dirty="0" smtClean="0"/>
              <a:t>påverka</a:t>
            </a:r>
          </a:p>
          <a:p>
            <a:pPr marL="285750" indent="-285750">
              <a:buFont typeface="Arial" panose="020B0604020202020204" pitchFamily="34" charset="0"/>
              <a:buChar char="•"/>
            </a:pPr>
            <a:r>
              <a:rPr lang="sv-SE" sz="2000" dirty="0" smtClean="0"/>
              <a:t>Ojämn </a:t>
            </a:r>
            <a:r>
              <a:rPr lang="sv-SE" sz="2000" dirty="0"/>
              <a:t>fördelning mellan </a:t>
            </a:r>
            <a:r>
              <a:rPr lang="sv-SE" sz="2000" dirty="0" smtClean="0"/>
              <a:t>nämnder</a:t>
            </a:r>
          </a:p>
          <a:p>
            <a:pPr marL="285750" indent="-285750">
              <a:buFont typeface="Arial" panose="020B0604020202020204" pitchFamily="34" charset="0"/>
              <a:buChar char="•"/>
            </a:pPr>
            <a:r>
              <a:rPr lang="sv-SE" sz="2000" dirty="0" smtClean="0"/>
              <a:t>Omfattande </a:t>
            </a:r>
            <a:r>
              <a:rPr lang="sv-SE" sz="2000" dirty="0"/>
              <a:t>administration – Dyrt – framförallt per genomfört </a:t>
            </a:r>
            <a:r>
              <a:rPr lang="sv-SE" sz="2000" dirty="0" smtClean="0"/>
              <a:t>förslag</a:t>
            </a:r>
          </a:p>
          <a:p>
            <a:pPr marL="285750" indent="-285750">
              <a:buFont typeface="Arial" panose="020B0604020202020204" pitchFamily="34" charset="0"/>
              <a:buChar char="•"/>
            </a:pPr>
            <a:r>
              <a:rPr lang="sv-SE" sz="2000" dirty="0" smtClean="0"/>
              <a:t>Relativt </a:t>
            </a:r>
            <a:r>
              <a:rPr lang="sv-SE" sz="2000" dirty="0"/>
              <a:t>jämn könsfördelning </a:t>
            </a:r>
          </a:p>
          <a:p>
            <a:endParaRPr lang="sv-SE" dirty="0"/>
          </a:p>
        </p:txBody>
      </p:sp>
      <p:sp>
        <p:nvSpPr>
          <p:cNvPr id="7" name="Höger klammerparentes 6"/>
          <p:cNvSpPr/>
          <p:nvPr/>
        </p:nvSpPr>
        <p:spPr>
          <a:xfrm>
            <a:off x="5267908" y="2412179"/>
            <a:ext cx="1656184" cy="2520280"/>
          </a:xfrm>
          <a:prstGeom prst="rightBrace">
            <a:avLst/>
          </a:prstGeom>
          <a:ln w="19050">
            <a:solidFill>
              <a:srgbClr val="F370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34863530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ödesschema: Alternativ process 13"/>
          <p:cNvSpPr/>
          <p:nvPr/>
        </p:nvSpPr>
        <p:spPr>
          <a:xfrm>
            <a:off x="1559496" y="2652184"/>
            <a:ext cx="6768752" cy="2862322"/>
          </a:xfrm>
          <a:prstGeom prst="flowChartAlternateProcess">
            <a:avLst/>
          </a:prstGeom>
          <a:solidFill>
            <a:schemeClr val="bg1"/>
          </a:solidFill>
          <a:ln>
            <a:solidFill>
              <a:srgbClr val="F37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p:cNvSpPr>
            <a:spLocks noGrp="1"/>
          </p:cNvSpPr>
          <p:nvPr>
            <p:ph type="title"/>
          </p:nvPr>
        </p:nvSpPr>
        <p:spPr>
          <a:xfrm>
            <a:off x="0" y="980728"/>
            <a:ext cx="12192000" cy="1143000"/>
          </a:xfrm>
        </p:spPr>
        <p:txBody>
          <a:bodyPr/>
          <a:lstStyle/>
          <a:p>
            <a:pPr algn="ctr"/>
            <a:r>
              <a:rPr lang="sv-SE" sz="6000" dirty="0" smtClean="0"/>
              <a:t>Medborgarförslag</a:t>
            </a:r>
            <a:r>
              <a:rPr lang="sv-SE" dirty="0" smtClean="0"/>
              <a:t>  </a:t>
            </a:r>
            <a:r>
              <a:rPr lang="sv-SE" sz="4000" b="0" dirty="0" smtClean="0"/>
              <a:t>-</a:t>
            </a:r>
            <a:r>
              <a:rPr lang="sv-SE" sz="4000" i="1" dirty="0" smtClean="0"/>
              <a:t>idag</a:t>
            </a:r>
            <a:endParaRPr lang="sv-SE" i="1" dirty="0"/>
          </a:p>
        </p:txBody>
      </p:sp>
      <p:sp>
        <p:nvSpPr>
          <p:cNvPr id="4" name="Platshållare för text 3"/>
          <p:cNvSpPr>
            <a:spLocks noGrp="1"/>
          </p:cNvSpPr>
          <p:nvPr>
            <p:ph type="body" sz="quarter" idx="11"/>
          </p:nvPr>
        </p:nvSpPr>
        <p:spPr/>
        <p:txBody>
          <a:bodyPr/>
          <a:lstStyle/>
          <a:p>
            <a:endParaRPr lang="sv-SE" dirty="0"/>
          </a:p>
        </p:txBody>
      </p:sp>
      <p:pic>
        <p:nvPicPr>
          <p:cNvPr id="8" name="Bildobjekt 7"/>
          <p:cNvPicPr>
            <a:picLocks noChangeAspect="1"/>
          </p:cNvPicPr>
          <p:nvPr/>
        </p:nvPicPr>
        <p:blipFill>
          <a:blip r:embed="rId3"/>
          <a:stretch>
            <a:fillRect/>
          </a:stretch>
        </p:blipFill>
        <p:spPr>
          <a:xfrm>
            <a:off x="8697918" y="188640"/>
            <a:ext cx="3071664" cy="5836161"/>
          </a:xfrm>
          <a:prstGeom prst="rect">
            <a:avLst/>
          </a:prstGeom>
          <a:effectLst>
            <a:outerShdw blurRad="50800" dist="38100" dir="2700000" algn="ctr" rotWithShape="0">
              <a:srgbClr val="000000">
                <a:alpha val="40000"/>
              </a:srgbClr>
            </a:outerShdw>
          </a:effectLst>
        </p:spPr>
      </p:pic>
      <p:sp>
        <p:nvSpPr>
          <p:cNvPr id="9" name="Rektangel 8"/>
          <p:cNvSpPr/>
          <p:nvPr/>
        </p:nvSpPr>
        <p:spPr>
          <a:xfrm>
            <a:off x="1821910" y="2652184"/>
            <a:ext cx="6578346" cy="2862322"/>
          </a:xfrm>
          <a:prstGeom prst="rect">
            <a:avLst/>
          </a:prstGeom>
        </p:spPr>
        <p:txBody>
          <a:bodyPr wrap="square">
            <a:spAutoFit/>
          </a:bodyPr>
          <a:lstStyle/>
          <a:p>
            <a:pPr marL="285750" lvl="0" indent="-285750">
              <a:buFont typeface="Arial" panose="020B0604020202020204" pitchFamily="34" charset="0"/>
              <a:buChar char="•"/>
            </a:pPr>
            <a:r>
              <a:rPr lang="sv-SE" sz="1600" dirty="0" smtClean="0">
                <a:latin typeface="Gill Sans MT" panose="020B0502020104020203" pitchFamily="34" charset="0"/>
              </a:rPr>
              <a:t>Plats och tid för medborgarceremonier</a:t>
            </a:r>
          </a:p>
          <a:p>
            <a:pPr marL="285750" lvl="0" indent="-285750">
              <a:buFont typeface="Arial" panose="020B0604020202020204" pitchFamily="34" charset="0"/>
              <a:buChar char="•"/>
            </a:pPr>
            <a:r>
              <a:rPr lang="sv-SE" sz="1600" dirty="0" smtClean="0">
                <a:latin typeface="Gill Sans MT" panose="020B0502020104020203" pitchFamily="34" charset="0"/>
              </a:rPr>
              <a:t>Fristadsmusiker</a:t>
            </a:r>
            <a:endParaRPr lang="sv-SE" sz="1600" dirty="0">
              <a:latin typeface="Gill Sans MT" panose="020B0502020104020203" pitchFamily="34" charset="0"/>
            </a:endParaRPr>
          </a:p>
          <a:p>
            <a:pPr marL="285750" lvl="0" indent="-285750">
              <a:buFont typeface="Arial" panose="020B0604020202020204" pitchFamily="34" charset="0"/>
              <a:buChar char="•"/>
            </a:pPr>
            <a:r>
              <a:rPr lang="sv-SE" sz="1600" dirty="0">
                <a:latin typeface="Gill Sans MT" panose="020B0502020104020203" pitchFamily="34" charset="0"/>
              </a:rPr>
              <a:t>Bokcirklar på biblioteket</a:t>
            </a:r>
          </a:p>
          <a:p>
            <a:pPr marL="285750" lvl="0" indent="-285750">
              <a:buFont typeface="Arial" panose="020B0604020202020204" pitchFamily="34" charset="0"/>
              <a:buChar char="•"/>
            </a:pPr>
            <a:r>
              <a:rPr lang="sv-SE" sz="1600" dirty="0" err="1">
                <a:latin typeface="Gill Sans MT" panose="020B0502020104020203" pitchFamily="34" charset="0"/>
              </a:rPr>
              <a:t>Handikapphiss</a:t>
            </a:r>
            <a:r>
              <a:rPr lang="sv-SE" sz="1600" dirty="0">
                <a:latin typeface="Gill Sans MT" panose="020B0502020104020203" pitchFamily="34" charset="0"/>
              </a:rPr>
              <a:t> på simhallen i Munksund</a:t>
            </a:r>
          </a:p>
          <a:p>
            <a:pPr marL="285750" lvl="0" indent="-285750">
              <a:buFont typeface="Arial" panose="020B0604020202020204" pitchFamily="34" charset="0"/>
              <a:buChar char="•"/>
            </a:pPr>
            <a:r>
              <a:rPr lang="sv-SE" sz="1600" dirty="0">
                <a:latin typeface="Gill Sans MT" panose="020B0502020104020203" pitchFamily="34" charset="0"/>
              </a:rPr>
              <a:t>Belysning motionsspår (8 ljuspunkter) från Grisberget till Långskataskolan</a:t>
            </a:r>
          </a:p>
          <a:p>
            <a:pPr marL="285750" lvl="0" indent="-285750">
              <a:buFont typeface="Arial" panose="020B0604020202020204" pitchFamily="34" charset="0"/>
              <a:buChar char="•"/>
            </a:pPr>
            <a:r>
              <a:rPr lang="sv-SE" sz="1600" dirty="0">
                <a:latin typeface="Gill Sans MT" panose="020B0502020104020203" pitchFamily="34" charset="0"/>
              </a:rPr>
              <a:t>Vägmarkeringar för cykelbana efter Hammarvägen (2st)</a:t>
            </a:r>
          </a:p>
          <a:p>
            <a:pPr marL="285750" lvl="0" indent="-285750">
              <a:buFont typeface="Arial" panose="020B0604020202020204" pitchFamily="34" charset="0"/>
              <a:buChar char="•"/>
            </a:pPr>
            <a:r>
              <a:rPr lang="sv-SE" sz="1600" dirty="0">
                <a:latin typeface="Gill Sans MT" panose="020B0502020104020203" pitchFamily="34" charset="0"/>
              </a:rPr>
              <a:t>Belysning gångväg vid Allén (Ej åtgärd, satt i plan)</a:t>
            </a:r>
          </a:p>
          <a:p>
            <a:pPr marL="285750" lvl="0" indent="-285750">
              <a:buFont typeface="Arial" panose="020B0604020202020204" pitchFamily="34" charset="0"/>
              <a:buChar char="•"/>
            </a:pPr>
            <a:r>
              <a:rPr lang="sv-SE" sz="1600" dirty="0">
                <a:latin typeface="Gill Sans MT" panose="020B0502020104020203" pitchFamily="34" charset="0"/>
              </a:rPr>
              <a:t>Översyn av </a:t>
            </a:r>
            <a:r>
              <a:rPr lang="sv-SE" sz="1600" dirty="0" err="1">
                <a:latin typeface="Gill Sans MT" panose="020B0502020104020203" pitchFamily="34" charset="0"/>
              </a:rPr>
              <a:t>Björklunda</a:t>
            </a:r>
            <a:r>
              <a:rPr lang="sv-SE" sz="1600" dirty="0">
                <a:latin typeface="Gill Sans MT" panose="020B0502020104020203" pitchFamily="34" charset="0"/>
              </a:rPr>
              <a:t> och </a:t>
            </a:r>
            <a:r>
              <a:rPr lang="sv-SE" sz="1600" dirty="0" err="1">
                <a:latin typeface="Gill Sans MT" panose="020B0502020104020203" pitchFamily="34" charset="0"/>
              </a:rPr>
              <a:t>Solanderskolans</a:t>
            </a:r>
            <a:r>
              <a:rPr lang="sv-SE" sz="1600" dirty="0">
                <a:latin typeface="Gill Sans MT" panose="020B0502020104020203" pitchFamily="34" charset="0"/>
              </a:rPr>
              <a:t> nyttjandeområde</a:t>
            </a:r>
          </a:p>
          <a:p>
            <a:pPr marL="285750" lvl="0" indent="-285750">
              <a:buFont typeface="Arial" panose="020B0604020202020204" pitchFamily="34" charset="0"/>
              <a:buChar char="•"/>
            </a:pPr>
            <a:r>
              <a:rPr lang="sv-SE" sz="1600" dirty="0">
                <a:latin typeface="Gill Sans MT" panose="020B0502020104020203" pitchFamily="34" charset="0"/>
              </a:rPr>
              <a:t>Cykelbana förbi Öjagården (Del i ovan)</a:t>
            </a:r>
          </a:p>
          <a:p>
            <a:pPr marL="285750" lvl="0" indent="-285750">
              <a:buFont typeface="Arial" panose="020B0604020202020204" pitchFamily="34" charset="0"/>
              <a:buChar char="•"/>
            </a:pPr>
            <a:r>
              <a:rPr lang="sv-SE" sz="1600" dirty="0">
                <a:latin typeface="Gill Sans MT" panose="020B0502020104020203" pitchFamily="34" charset="0"/>
              </a:rPr>
              <a:t>Hastighetssänkning till 30 km/h Gamla älvsbyvägen</a:t>
            </a:r>
          </a:p>
          <a:p>
            <a:pPr marL="285750" lvl="0" indent="-285750">
              <a:buFont typeface="Arial" panose="020B0604020202020204" pitchFamily="34" charset="0"/>
              <a:buChar char="•"/>
            </a:pPr>
            <a:r>
              <a:rPr lang="sv-SE" sz="1600" dirty="0">
                <a:latin typeface="Gill Sans MT" panose="020B0502020104020203" pitchFamily="34" charset="0"/>
              </a:rPr>
              <a:t>Minnessten för FN-veteraner</a:t>
            </a:r>
          </a:p>
        </p:txBody>
      </p:sp>
      <p:sp>
        <p:nvSpPr>
          <p:cNvPr id="10" name="Rektangel 9"/>
          <p:cNvSpPr/>
          <p:nvPr/>
        </p:nvSpPr>
        <p:spPr>
          <a:xfrm>
            <a:off x="6061747" y="1999626"/>
            <a:ext cx="2636171" cy="461665"/>
          </a:xfrm>
          <a:prstGeom prst="rect">
            <a:avLst/>
          </a:prstGeom>
        </p:spPr>
        <p:txBody>
          <a:bodyPr wrap="none">
            <a:spAutoFit/>
          </a:bodyPr>
          <a:lstStyle/>
          <a:p>
            <a:r>
              <a:rPr lang="sv-SE" sz="2400" dirty="0"/>
              <a:t>Förslag som bifallits</a:t>
            </a:r>
          </a:p>
        </p:txBody>
      </p:sp>
    </p:spTree>
    <p:extLst>
      <p:ext uri="{BB962C8B-B14F-4D97-AF65-F5344CB8AC3E}">
        <p14:creationId xmlns:p14="http://schemas.microsoft.com/office/powerpoint/2010/main" val="2736247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ildtext och tankebubbla 4"/>
          <p:cNvSpPr/>
          <p:nvPr/>
        </p:nvSpPr>
        <p:spPr>
          <a:xfrm>
            <a:off x="1415480" y="1060399"/>
            <a:ext cx="9001000" cy="3376713"/>
          </a:xfrm>
          <a:prstGeom prst="cloudCallou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p:cNvSpPr>
            <a:spLocks noGrp="1"/>
          </p:cNvSpPr>
          <p:nvPr>
            <p:ph type="title"/>
          </p:nvPr>
        </p:nvSpPr>
        <p:spPr>
          <a:xfrm>
            <a:off x="-180020" y="2177255"/>
            <a:ext cx="12191999" cy="1143000"/>
          </a:xfrm>
        </p:spPr>
        <p:txBody>
          <a:bodyPr>
            <a:normAutofit/>
          </a:bodyPr>
          <a:lstStyle/>
          <a:p>
            <a:pPr algn="ctr"/>
            <a:r>
              <a:rPr lang="sv-SE" sz="6000" dirty="0" smtClean="0"/>
              <a:t>Frågor</a:t>
            </a:r>
            <a:endParaRPr lang="sv-SE" sz="6000" dirty="0"/>
          </a:p>
        </p:txBody>
      </p:sp>
      <p:sp>
        <p:nvSpPr>
          <p:cNvPr id="4" name="Platshållare för text 3"/>
          <p:cNvSpPr>
            <a:spLocks noGrp="1"/>
          </p:cNvSpPr>
          <p:nvPr>
            <p:ph type="body" sz="quarter" idx="11"/>
          </p:nvPr>
        </p:nvSpPr>
        <p:spPr/>
        <p:txBody>
          <a:bodyPr/>
          <a:lstStyle/>
          <a:p>
            <a:endParaRPr lang="sv-SE" dirty="0"/>
          </a:p>
        </p:txBody>
      </p:sp>
      <p:sp>
        <p:nvSpPr>
          <p:cNvPr id="6" name="Platshållare för innehåll 5"/>
          <p:cNvSpPr>
            <a:spLocks noGrp="1"/>
          </p:cNvSpPr>
          <p:nvPr>
            <p:ph sz="quarter" idx="10"/>
          </p:nvPr>
        </p:nvSpPr>
        <p:spPr/>
        <p:txBody>
          <a:bodyPr/>
          <a:lstStyle/>
          <a:p>
            <a:endParaRPr lang="sv-SE" dirty="0"/>
          </a:p>
        </p:txBody>
      </p:sp>
    </p:spTree>
    <p:extLst>
      <p:ext uri="{BB962C8B-B14F-4D97-AF65-F5344CB8AC3E}">
        <p14:creationId xmlns:p14="http://schemas.microsoft.com/office/powerpoint/2010/main" val="32845283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0"/>
          </p:nvPr>
        </p:nvSpPr>
        <p:spPr>
          <a:xfrm>
            <a:off x="3575720" y="2195736"/>
            <a:ext cx="1735916" cy="3286148"/>
          </a:xfrm>
        </p:spPr>
        <p:txBody>
          <a:bodyPr>
            <a:normAutofit fontScale="92500" lnSpcReduction="10000"/>
          </a:bodyPr>
          <a:lstStyle/>
          <a:p>
            <a:r>
              <a:rPr lang="sv-SE" dirty="0" smtClean="0"/>
              <a:t>Luleå</a:t>
            </a:r>
          </a:p>
          <a:p>
            <a:r>
              <a:rPr lang="sv-SE" dirty="0" smtClean="0"/>
              <a:t>Skellefteå</a:t>
            </a:r>
          </a:p>
          <a:p>
            <a:r>
              <a:rPr lang="sv-SE" dirty="0" smtClean="0"/>
              <a:t>Boden</a:t>
            </a:r>
          </a:p>
          <a:p>
            <a:r>
              <a:rPr lang="sv-SE" dirty="0" smtClean="0"/>
              <a:t>Gällivare</a:t>
            </a:r>
          </a:p>
          <a:p>
            <a:r>
              <a:rPr lang="sv-SE" dirty="0" smtClean="0"/>
              <a:t>Knivsta</a:t>
            </a:r>
          </a:p>
          <a:p>
            <a:r>
              <a:rPr lang="sv-SE" dirty="0" smtClean="0"/>
              <a:t>Borås</a:t>
            </a:r>
          </a:p>
          <a:p>
            <a:r>
              <a:rPr lang="sv-SE" dirty="0" smtClean="0"/>
              <a:t>Västerås</a:t>
            </a:r>
          </a:p>
          <a:p>
            <a:r>
              <a:rPr lang="sv-SE" dirty="0" smtClean="0"/>
              <a:t>Lund</a:t>
            </a:r>
          </a:p>
          <a:p>
            <a:r>
              <a:rPr lang="sv-SE" dirty="0" smtClean="0"/>
              <a:t>Gävle</a:t>
            </a:r>
          </a:p>
          <a:p>
            <a:r>
              <a:rPr lang="sv-SE" dirty="0" smtClean="0"/>
              <a:t>Sollefteå</a:t>
            </a:r>
          </a:p>
          <a:p>
            <a:endParaRPr lang="sv-SE" dirty="0"/>
          </a:p>
        </p:txBody>
      </p:sp>
      <p:sp>
        <p:nvSpPr>
          <p:cNvPr id="3" name="Rubrik 2"/>
          <p:cNvSpPr>
            <a:spLocks noGrp="1"/>
          </p:cNvSpPr>
          <p:nvPr>
            <p:ph type="title"/>
          </p:nvPr>
        </p:nvSpPr>
        <p:spPr>
          <a:xfrm>
            <a:off x="1" y="980728"/>
            <a:ext cx="12191999" cy="1143000"/>
          </a:xfrm>
        </p:spPr>
        <p:txBody>
          <a:bodyPr/>
          <a:lstStyle/>
          <a:p>
            <a:pPr algn="ctr"/>
            <a:r>
              <a:rPr lang="sv-SE" dirty="0" smtClean="0"/>
              <a:t>Andra kommuner</a:t>
            </a:r>
            <a:endParaRPr lang="sv-SE" dirty="0"/>
          </a:p>
        </p:txBody>
      </p:sp>
      <p:sp>
        <p:nvSpPr>
          <p:cNvPr id="4" name="Platshållare för text 3"/>
          <p:cNvSpPr>
            <a:spLocks noGrp="1"/>
          </p:cNvSpPr>
          <p:nvPr>
            <p:ph type="body" sz="quarter" idx="11"/>
          </p:nvPr>
        </p:nvSpPr>
        <p:spPr/>
        <p:txBody>
          <a:bodyPr/>
          <a:lstStyle/>
          <a:p>
            <a:endParaRPr lang="sv-SE"/>
          </a:p>
        </p:txBody>
      </p:sp>
      <p:sp>
        <p:nvSpPr>
          <p:cNvPr id="6" name="Platshållare för innehåll 1"/>
          <p:cNvSpPr txBox="1">
            <a:spLocks/>
          </p:cNvSpPr>
          <p:nvPr/>
        </p:nvSpPr>
        <p:spPr>
          <a:xfrm>
            <a:off x="7015901" y="2195736"/>
            <a:ext cx="1735916" cy="32861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Gill Sans MT" pitchFamily="34"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Gill Sans MT" pitchFamily="34" charset="0"/>
                <a:ea typeface="+mn-ea"/>
                <a:cs typeface="Times New Roman" pitchFamily="18" charset="0"/>
              </a:defRPr>
            </a:lvl3pPr>
            <a:lvl4pPr marL="1600200" indent="-228600" algn="l" defTabSz="914400" rtl="0" eaLnBrk="1" latinLnBrk="0" hangingPunct="1">
              <a:spcBef>
                <a:spcPct val="20000"/>
              </a:spcBef>
              <a:buFont typeface="Arial" pitchFamily="34" charset="0"/>
              <a:buNone/>
              <a:defRPr sz="1400" kern="1200">
                <a:solidFill>
                  <a:schemeClr val="tx1"/>
                </a:solidFill>
                <a:latin typeface="Gill Sans MT" pitchFamily="34"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Gill Sans MT"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Söderhamn</a:t>
            </a:r>
            <a:endParaRPr lang="sv-SE" dirty="0"/>
          </a:p>
          <a:p>
            <a:r>
              <a:rPr lang="sv-SE" dirty="0" smtClean="0"/>
              <a:t>Nybro</a:t>
            </a:r>
          </a:p>
          <a:p>
            <a:r>
              <a:rPr lang="sv-SE" dirty="0" smtClean="0"/>
              <a:t>Göteborg</a:t>
            </a:r>
          </a:p>
          <a:p>
            <a:r>
              <a:rPr lang="sv-SE" dirty="0" smtClean="0"/>
              <a:t>Fagersta</a:t>
            </a:r>
          </a:p>
          <a:p>
            <a:r>
              <a:rPr lang="sv-SE" dirty="0" smtClean="0"/>
              <a:t>Huddinge</a:t>
            </a:r>
          </a:p>
          <a:p>
            <a:r>
              <a:rPr lang="sv-SE" dirty="0" smtClean="0"/>
              <a:t>Eslöv</a:t>
            </a:r>
          </a:p>
          <a:p>
            <a:r>
              <a:rPr lang="sv-SE" dirty="0" smtClean="0"/>
              <a:t>Linköping</a:t>
            </a:r>
          </a:p>
          <a:p>
            <a:r>
              <a:rPr lang="sv-SE" dirty="0" smtClean="0"/>
              <a:t>Sölvesborg</a:t>
            </a:r>
          </a:p>
          <a:p>
            <a:r>
              <a:rPr lang="sv-SE" dirty="0" smtClean="0"/>
              <a:t>Västervik</a:t>
            </a:r>
          </a:p>
        </p:txBody>
      </p:sp>
    </p:spTree>
    <p:extLst>
      <p:ext uri="{BB962C8B-B14F-4D97-AF65-F5344CB8AC3E}">
        <p14:creationId xmlns:p14="http://schemas.microsoft.com/office/powerpoint/2010/main" val="40330751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Presentationsmall 2 Piteå kommun ALLA FÄRG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mall_alla färger_bård nere_16_9" id="{5436CDB8-DA89-498B-9295-C1A3C2F64BFE}" vid="{DB01A5EC-7280-4A87-86F8-4EB6B7038FB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Powerpointmall_alla färger_bård nere_16_9</Template>
  <TotalTime>1219</TotalTime>
  <Words>1067</Words>
  <Application>Microsoft Office PowerPoint</Application>
  <PresentationFormat>Bredbild</PresentationFormat>
  <Paragraphs>133</Paragraphs>
  <Slides>11</Slides>
  <Notes>11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11</vt:i4>
      </vt:variant>
    </vt:vector>
  </HeadingPairs>
  <TitlesOfParts>
    <vt:vector size="18" baseType="lpstr">
      <vt:lpstr>Arial</vt:lpstr>
      <vt:lpstr>Calibri</vt:lpstr>
      <vt:lpstr>Franklin Gothic Heavy</vt:lpstr>
      <vt:lpstr>Gill Sans MT</vt:lpstr>
      <vt:lpstr>GillSans</vt:lpstr>
      <vt:lpstr>Times New Roman</vt:lpstr>
      <vt:lpstr>Presentationsmall 2 Piteå kommun ALLA FÄRGER</vt:lpstr>
      <vt:lpstr>PowerPoint-presentation</vt:lpstr>
      <vt:lpstr>Vad är Piteförslag?</vt:lpstr>
      <vt:lpstr>Regler och riktlinjer</vt:lpstr>
      <vt:lpstr>Söka stöd</vt:lpstr>
      <vt:lpstr>PowerPoint-presentation</vt:lpstr>
      <vt:lpstr>Medborgarförslag  -idag</vt:lpstr>
      <vt:lpstr>Medborgarförslag  -idag</vt:lpstr>
      <vt:lpstr>Frågor</vt:lpstr>
      <vt:lpstr>Andra kommuner</vt:lpstr>
      <vt:lpstr>Processen</vt:lpstr>
      <vt:lpstr>Lansering och marknadsföring</vt:lpstr>
    </vt:vector>
  </TitlesOfParts>
  <Company>Piteå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Madelene Marklund</dc:creator>
  <cp:keywords>Presentationer;Dokumentkommunövergripande mall;Microsoft PowerPoint;Piteå kommun;Presentation</cp:keywords>
  <cp:lastModifiedBy>Christer Lindström</cp:lastModifiedBy>
  <cp:revision>39</cp:revision>
  <cp:lastPrinted>2014-09-08T08:49:35Z</cp:lastPrinted>
  <dcterms:created xsi:type="dcterms:W3CDTF">2019-12-13T10:17:43Z</dcterms:created>
  <dcterms:modified xsi:type="dcterms:W3CDTF">2020-03-04T07:48:49Z</dcterms:modified>
</cp:coreProperties>
</file>